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1"/>
  </p:notesMasterIdLst>
  <p:handoutMasterIdLst>
    <p:handoutMasterId r:id="rId22"/>
  </p:handoutMasterIdLst>
  <p:sldIdLst>
    <p:sldId id="292" r:id="rId5"/>
    <p:sldId id="256" r:id="rId6"/>
    <p:sldId id="295" r:id="rId7"/>
    <p:sldId id="299" r:id="rId8"/>
    <p:sldId id="300" r:id="rId9"/>
    <p:sldId id="304" r:id="rId10"/>
    <p:sldId id="303" r:id="rId11"/>
    <p:sldId id="298" r:id="rId12"/>
    <p:sldId id="296" r:id="rId13"/>
    <p:sldId id="309" r:id="rId14"/>
    <p:sldId id="306" r:id="rId15"/>
    <p:sldId id="301" r:id="rId16"/>
    <p:sldId id="307" r:id="rId17"/>
    <p:sldId id="302" r:id="rId18"/>
    <p:sldId id="305" r:id="rId19"/>
    <p:sldId id="293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27B"/>
    <a:srgbClr val="3F7985"/>
    <a:srgbClr val="67A9B7"/>
    <a:srgbClr val="8DE8AF"/>
    <a:srgbClr val="E4E2DD"/>
    <a:srgbClr val="E98B0D"/>
    <a:srgbClr val="E2973C"/>
    <a:srgbClr val="9BD49E"/>
    <a:srgbClr val="F6A287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51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176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VOMITO </a:t>
            </a:r>
          </a:p>
          <a:p>
            <a:pPr>
              <a:defRPr/>
            </a:pPr>
            <a:r>
              <a:rPr lang="en-US" sz="1800" dirty="0"/>
              <a:t>(a 30 gg)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vomito a 1 mese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C164-E340-89F0-090BB040F2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164-E340-89F0-090BB040F29D}"/>
              </c:ext>
            </c:extLst>
          </c:dPt>
          <c:dLbls>
            <c:dLbl>
              <c:idx val="0"/>
              <c:layout>
                <c:manualLayout>
                  <c:x val="4.0999999677165354E-2"/>
                  <c:y val="-2.34449491364597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64-E340-89F0-090BB040F2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164-E340-89F0-090BB040F29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43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4-E340-89F0-090BB040F29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C00000"/>
                </a:solidFill>
              </a:rPr>
              <a:t>CAUSE VOMITO</a:t>
            </a:r>
          </a:p>
        </c:rich>
      </c:tx>
      <c:layout>
        <c:manualLayout>
          <c:xMode val="edge"/>
          <c:yMode val="edge"/>
          <c:x val="0.350863741371286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CAUSE VOMITO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086-8042-969A-5284C79992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9086-8042-969A-5284C79992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086-8042-969A-5284C79992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9086-8042-969A-5284C79992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9086-8042-969A-5284C79992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086-8042-969A-5284C79992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9086-8042-969A-5284C79992B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086-8042-969A-5284C79992B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086-8042-969A-5284C79992B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9086-8042-969A-5284C79992BA}"/>
                </c:ext>
              </c:extLst>
            </c:dLbl>
            <c:dLbl>
              <c:idx val="2"/>
              <c:layout>
                <c:manualLayout>
                  <c:x val="0"/>
                  <c:y val="1.65516849093553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12016856156605"/>
                      <c:h val="0.166013071895424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086-8042-969A-5284C79992BA}"/>
                </c:ext>
              </c:extLst>
            </c:dLbl>
            <c:dLbl>
              <c:idx val="3"/>
              <c:layout>
                <c:manualLayout>
                  <c:x val="-1.8794836599614485E-2"/>
                  <c:y val="2.40798073615411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86-8042-969A-5284C79992BA}"/>
                </c:ext>
              </c:extLst>
            </c:dLbl>
            <c:dLbl>
              <c:idx val="4"/>
              <c:layout>
                <c:manualLayout>
                  <c:x val="-1.5784174219041981E-2"/>
                  <c:y val="-1.816793818866690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B3ED91-9EF9-EB4F-A156-9A8530C9A35B}" type="CATEGORYNAME">
                      <a:rPr lang="en-US" sz="1100"/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sz="1100" baseline="0" dirty="0"/>
                      <a:t>
</a:t>
                    </a:r>
                    <a:fld id="{C9A3CD70-DFE9-714A-86F8-F0422447DA64}" type="PERCENTAGE">
                      <a:rPr lang="en-US" sz="1100" baseline="0"/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[PERCENTUALE]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99525996754827"/>
                      <c:h val="0.13332682860390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86-8042-969A-5284C79992B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086-8042-969A-5284C79992B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9086-8042-969A-5284C79992B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9086-8042-969A-5284C7999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Foglio1!$A$2:$A$9</c:f>
              <c:strCache>
                <c:ptCount val="8"/>
                <c:pt idx="0">
                  <c:v>ONS </c:v>
                </c:pt>
                <c:pt idx="1">
                  <c:v>carne</c:v>
                </c:pt>
                <c:pt idx="2">
                  <c:v>volume pasto maggiore</c:v>
                </c:pt>
                <c:pt idx="3">
                  <c:v>volume liquidi maggiore</c:v>
                </c:pt>
                <c:pt idx="4">
                  <c:v>liquidi al pasto</c:v>
                </c:pt>
                <c:pt idx="5">
                  <c:v>consistenza solida anticipata</c:v>
                </c:pt>
                <c:pt idx="6">
                  <c:v>rapida assunzione del pasto</c:v>
                </c:pt>
                <c:pt idx="7">
                  <c:v>altre cause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9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  <c:pt idx="4">
                  <c:v>6</c:v>
                </c:pt>
                <c:pt idx="5">
                  <c:v>5</c:v>
                </c:pt>
                <c:pt idx="6">
                  <c:v>12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6-8042-969A-5284C79992B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15/12/25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15/12/25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8DE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F7985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CA6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0DD31D0-959F-1FA6-5390-0BB8E43776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180"/>
            <a:ext cx="4984836" cy="70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15/12/25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643279"/>
            <a:ext cx="5653390" cy="1279652"/>
          </a:xfrm>
        </p:spPr>
        <p:txBody>
          <a:bodyPr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200" b="1" cap="none" dirty="0">
                <a:solidFill>
                  <a:srgbClr val="CA627B"/>
                </a:solidFill>
                <a:cs typeface="Calibri" panose="020F0502020204030204" pitchFamily="34" charset="0"/>
              </a:rPr>
              <a:t>Dietista Barbara Martinelli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200" cap="none" dirty="0">
                <a:solidFill>
                  <a:srgbClr val="CA627B"/>
                </a:solidFill>
                <a:cs typeface="Calibri" panose="020F0502020204030204" pitchFamily="34" charset="0"/>
              </a:rPr>
              <a:t>UOSA Dietetica e Nutrizione Clinica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200" cap="none" dirty="0">
                <a:solidFill>
                  <a:srgbClr val="CA627B"/>
                </a:solidFill>
                <a:cs typeface="Calibri" panose="020F0502020204030204" pitchFamily="34" charset="0"/>
              </a:rPr>
              <a:t>Azienda ospedaliero-universitaria Senese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A00750-34D5-9544-AB16-B453465E03EC}"/>
              </a:ext>
            </a:extLst>
          </p:cNvPr>
          <p:cNvSpPr txBox="1"/>
          <p:nvPr/>
        </p:nvSpPr>
        <p:spPr>
          <a:xfrm>
            <a:off x="5847311" y="1388283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i="0" u="none" strike="noStrike" dirty="0">
                <a:solidFill>
                  <a:srgbClr val="3F7985"/>
                </a:solidFill>
                <a:effectLst/>
              </a:rPr>
              <a:t>COMPLICANZE CHIRURGICHE PRECOCI: </a:t>
            </a:r>
          </a:p>
          <a:p>
            <a:pPr algn="ctr"/>
            <a:r>
              <a:rPr lang="it-IT" sz="4000" b="1" i="0" u="none" strike="noStrike" dirty="0">
                <a:solidFill>
                  <a:srgbClr val="3F7985"/>
                </a:solidFill>
                <a:effectLst/>
              </a:rPr>
              <a:t>LA NUTRIZIONE COME TERAPIA</a:t>
            </a:r>
            <a:endParaRPr lang="it-IT" sz="4000" b="1" dirty="0">
              <a:solidFill>
                <a:srgbClr val="3F7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5FF8CCEB-2977-A540-A9E0-B3C59A2CC420}"/>
              </a:ext>
            </a:extLst>
          </p:cNvPr>
          <p:cNvGrpSpPr/>
          <p:nvPr/>
        </p:nvGrpSpPr>
        <p:grpSpPr>
          <a:xfrm rot="-5400000">
            <a:off x="3919547" y="-2259088"/>
            <a:ext cx="439399" cy="6215682"/>
            <a:chOff x="0" y="0"/>
            <a:chExt cx="733035" cy="10369433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3B42B94-3497-8E4F-83CD-0C694B4B6530}"/>
                </a:ext>
              </a:extLst>
            </p:cNvPr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E5F35D2F-00A9-0E4E-982A-E34C01725FC2}"/>
                </a:ext>
              </a:extLst>
            </p:cNvPr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id="{E900B298-3EB2-7B49-9A39-8D07634458DD}"/>
              </a:ext>
            </a:extLst>
          </p:cNvPr>
          <p:cNvGrpSpPr/>
          <p:nvPr/>
        </p:nvGrpSpPr>
        <p:grpSpPr>
          <a:xfrm>
            <a:off x="539579" y="565711"/>
            <a:ext cx="690469" cy="690469"/>
            <a:chOff x="0" y="0"/>
            <a:chExt cx="812800" cy="812800"/>
          </a:xfrm>
        </p:grpSpPr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id="{D1392AA9-47CF-B642-B77E-151D4CA285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BE6"/>
            </a:solidFill>
          </p:spPr>
        </p:sp>
        <p:sp>
          <p:nvSpPr>
            <p:cNvPr id="9" name="TextBox 40">
              <a:extLst>
                <a:ext uri="{FF2B5EF4-FFF2-40B4-BE49-F238E27FC236}">
                  <a16:creationId xmlns:a16="http://schemas.microsoft.com/office/drawing/2014/main" id="{D2965EB4-4085-C344-956F-B31841CB09E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10" name="TextBox 49">
            <a:extLst>
              <a:ext uri="{FF2B5EF4-FFF2-40B4-BE49-F238E27FC236}">
                <a16:creationId xmlns:a16="http://schemas.microsoft.com/office/drawing/2014/main" id="{57F448FE-3EA1-6D42-9B69-39C771CE5E0B}"/>
              </a:ext>
            </a:extLst>
          </p:cNvPr>
          <p:cNvSpPr txBox="1"/>
          <p:nvPr/>
        </p:nvSpPr>
        <p:spPr>
          <a:xfrm>
            <a:off x="2453167" y="706757"/>
            <a:ext cx="366925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NAUSEA , VOMITO E DISFAGIA</a:t>
            </a:r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3D1F7645-C99C-C441-ABE6-B0B8E5808EF0}"/>
              </a:ext>
            </a:extLst>
          </p:cNvPr>
          <p:cNvSpPr/>
          <p:nvPr/>
        </p:nvSpPr>
        <p:spPr>
          <a:xfrm>
            <a:off x="949546" y="565711"/>
            <a:ext cx="690469" cy="6904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A678"/>
          </a:solidFill>
        </p:spPr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86CD35D5-E3A9-C54E-B70F-0B5A99D21DE4}"/>
              </a:ext>
            </a:extLst>
          </p:cNvPr>
          <p:cNvSpPr/>
          <p:nvPr/>
        </p:nvSpPr>
        <p:spPr>
          <a:xfrm>
            <a:off x="1329988" y="565711"/>
            <a:ext cx="690469" cy="6904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DDB3E"/>
          </a:solidFill>
        </p:spPr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70EE6E9-C94D-2947-B8C6-E0C8E9AE5CF9}"/>
              </a:ext>
            </a:extLst>
          </p:cNvPr>
          <p:cNvSpPr txBox="1"/>
          <p:nvPr/>
        </p:nvSpPr>
        <p:spPr>
          <a:xfrm>
            <a:off x="539579" y="1594676"/>
            <a:ext cx="2870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0" i="0" dirty="0">
                <a:solidFill>
                  <a:srgbClr val="CA627B"/>
                </a:solidFill>
                <a:effectLst/>
              </a:rPr>
              <a:t> </a:t>
            </a:r>
            <a:r>
              <a:rPr lang="it-IT" sz="2500" b="1" dirty="0">
                <a:solidFill>
                  <a:srgbClr val="CA627B"/>
                </a:solidFill>
              </a:rPr>
              <a:t>I NOSTRI DATI..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82ECAB0-90DA-CD40-A63D-1230BB9BC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665461"/>
              </p:ext>
            </p:extLst>
          </p:nvPr>
        </p:nvGraphicFramePr>
        <p:xfrm>
          <a:off x="805366" y="2456392"/>
          <a:ext cx="3097561" cy="325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6E8EC2A5-CCBE-BC46-AA6A-3B84B199E70A}"/>
              </a:ext>
            </a:extLst>
          </p:cNvPr>
          <p:cNvSpPr/>
          <p:nvPr/>
        </p:nvSpPr>
        <p:spPr>
          <a:xfrm>
            <a:off x="4817327" y="2117896"/>
            <a:ext cx="6668429" cy="37810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CFDB77FF-3D21-0443-80F0-12E22B4FF7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663154"/>
              </p:ext>
            </p:extLst>
          </p:nvPr>
        </p:nvGraphicFramePr>
        <p:xfrm>
          <a:off x="5334371" y="2117895"/>
          <a:ext cx="5634340" cy="369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302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5400000">
            <a:off x="3755769" y="-1768972"/>
            <a:ext cx="439399" cy="6215682"/>
            <a:chOff x="0" y="0"/>
            <a:chExt cx="733035" cy="103694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3711034" y="-912093"/>
            <a:ext cx="439399" cy="6215682"/>
            <a:chOff x="0" y="0"/>
            <a:chExt cx="733035" cy="103694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3755769" y="-92742"/>
            <a:ext cx="439399" cy="6215682"/>
            <a:chOff x="0" y="0"/>
            <a:chExt cx="733035" cy="103694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3755769" y="745242"/>
            <a:ext cx="439399" cy="6215682"/>
            <a:chOff x="0" y="0"/>
            <a:chExt cx="733035" cy="103694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3755769" y="1579919"/>
            <a:ext cx="439399" cy="6215682"/>
            <a:chOff x="0" y="0"/>
            <a:chExt cx="733035" cy="103694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3738641" y="2439140"/>
            <a:ext cx="439399" cy="6215682"/>
            <a:chOff x="0" y="0"/>
            <a:chExt cx="733035" cy="103694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25" name="AutoShape 25"/>
          <p:cNvSpPr/>
          <p:nvPr/>
        </p:nvSpPr>
        <p:spPr>
          <a:xfrm flipH="1" flipV="1">
            <a:off x="594399" y="1187495"/>
            <a:ext cx="0" cy="5469596"/>
          </a:xfrm>
          <a:prstGeom prst="line">
            <a:avLst/>
          </a:prstGeom>
          <a:ln w="57150" cap="flat">
            <a:gradFill>
              <a:gsLst>
                <a:gs pos="0">
                  <a:srgbClr val="979CFF">
                    <a:alpha val="100000"/>
                  </a:srgbClr>
                </a:gs>
                <a:gs pos="16667">
                  <a:srgbClr val="8AE2E9">
                    <a:alpha val="100000"/>
                  </a:srgbClr>
                </a:gs>
                <a:gs pos="33333">
                  <a:srgbClr val="ADE467">
                    <a:alpha val="100000"/>
                  </a:srgbClr>
                </a:gs>
                <a:gs pos="50000">
                  <a:srgbClr val="FFD30B">
                    <a:alpha val="100000"/>
                  </a:srgbClr>
                </a:gs>
                <a:gs pos="66667">
                  <a:srgbClr val="FF8C51">
                    <a:alpha val="100000"/>
                  </a:srgbClr>
                </a:gs>
                <a:gs pos="83333">
                  <a:srgbClr val="FFBBE6">
                    <a:alpha val="100000"/>
                  </a:srgbClr>
                </a:gs>
                <a:gs pos="100000">
                  <a:srgbClr val="EDC0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triangle" w="lg" len="med"/>
          </a:ln>
        </p:spPr>
      </p:sp>
      <p:grpSp>
        <p:nvGrpSpPr>
          <p:cNvPr id="19" name="Group 19"/>
          <p:cNvGrpSpPr/>
          <p:nvPr/>
        </p:nvGrpSpPr>
        <p:grpSpPr>
          <a:xfrm>
            <a:off x="249165" y="4355512"/>
            <a:ext cx="690469" cy="69046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E46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68215" y="993634"/>
            <a:ext cx="690469" cy="69046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C0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68215" y="5140944"/>
            <a:ext cx="690469" cy="690469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E2E8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49165" y="3544106"/>
            <a:ext cx="690469" cy="69046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B3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68215" y="2660221"/>
            <a:ext cx="690469" cy="690469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678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68215" y="1812787"/>
            <a:ext cx="690469" cy="690469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BE6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332946" y="301927"/>
            <a:ext cx="6072524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006F7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PRINCIPALI COMPLICANZE PRECOCI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440165" y="1215143"/>
            <a:ext cx="2523271" cy="270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US" sz="173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FISTOLA</a:t>
            </a:r>
            <a:endParaRPr lang="en-US" sz="1733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285427" y="2037679"/>
            <a:ext cx="1023719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NAUSEA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249164" y="6015442"/>
            <a:ext cx="690469" cy="690469"/>
            <a:chOff x="0" y="0"/>
            <a:chExt cx="812800" cy="812800"/>
          </a:xfrm>
        </p:grpSpPr>
        <p:sp>
          <p:nvSpPr>
            <p:cNvPr id="46" name="TextBox 4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79BFF"/>
            </a:solidFill>
          </p:spPr>
        </p:sp>
      </p:grpSp>
      <p:sp>
        <p:nvSpPr>
          <p:cNvPr id="50" name="TextBox 50"/>
          <p:cNvSpPr txBox="1"/>
          <p:nvPr/>
        </p:nvSpPr>
        <p:spPr>
          <a:xfrm>
            <a:off x="3285426" y="2935633"/>
            <a:ext cx="1023719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VOMITO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237761" y="3737784"/>
            <a:ext cx="1458285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DISFAGIA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539832" y="4533176"/>
            <a:ext cx="2943280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ALTERAZIONI DELL’ ALVO</a:t>
            </a:r>
          </a:p>
        </p:txBody>
      </p:sp>
      <p:grpSp>
        <p:nvGrpSpPr>
          <p:cNvPr id="55" name="Group 22">
            <a:extLst>
              <a:ext uri="{FF2B5EF4-FFF2-40B4-BE49-F238E27FC236}">
                <a16:creationId xmlns:a16="http://schemas.microsoft.com/office/drawing/2014/main" id="{BDF89A93-D0F1-424D-A15E-BFFD4F552108}"/>
              </a:ext>
            </a:extLst>
          </p:cNvPr>
          <p:cNvGrpSpPr/>
          <p:nvPr/>
        </p:nvGrpSpPr>
        <p:grpSpPr>
          <a:xfrm rot="-5400000">
            <a:off x="3742923" y="3224251"/>
            <a:ext cx="439399" cy="6224244"/>
            <a:chOff x="0" y="0"/>
            <a:chExt cx="733035" cy="10369433"/>
          </a:xfrm>
        </p:grpSpPr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101D2844-6FD3-704D-8D25-E2D3F8281886}"/>
                </a:ext>
              </a:extLst>
            </p:cNvPr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57" name="TextBox 24">
              <a:extLst>
                <a:ext uri="{FF2B5EF4-FFF2-40B4-BE49-F238E27FC236}">
                  <a16:creationId xmlns:a16="http://schemas.microsoft.com/office/drawing/2014/main" id="{6512355C-57A9-5941-8519-0F13464E41EE}"/>
                </a:ext>
              </a:extLst>
            </p:cNvPr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2344109" y="5383028"/>
            <a:ext cx="3534773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ALTERATA GUARIGIONE FERITE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653170" y="6175815"/>
            <a:ext cx="2097262" cy="270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DUMPING SYNDROME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E10638F-87FE-8041-A7E7-40BFE77BD9AC}"/>
              </a:ext>
            </a:extLst>
          </p:cNvPr>
          <p:cNvSpPr txBox="1"/>
          <p:nvPr/>
        </p:nvSpPr>
        <p:spPr>
          <a:xfrm>
            <a:off x="8470660" y="3118676"/>
            <a:ext cx="2870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0" i="0" dirty="0">
                <a:solidFill>
                  <a:srgbClr val="CA627B"/>
                </a:solidFill>
                <a:effectLst/>
              </a:rPr>
              <a:t> </a:t>
            </a:r>
            <a:r>
              <a:rPr lang="it-IT" sz="2800" b="1" i="0" dirty="0">
                <a:solidFill>
                  <a:srgbClr val="CA627B"/>
                </a:solidFill>
                <a:effectLst/>
              </a:rPr>
              <a:t>QUALE</a:t>
            </a:r>
            <a:r>
              <a:rPr lang="it-IT" sz="2800" b="0" i="0" dirty="0">
                <a:solidFill>
                  <a:srgbClr val="CA627B"/>
                </a:solidFill>
                <a:effectLst/>
              </a:rPr>
              <a:t> </a:t>
            </a:r>
            <a:r>
              <a:rPr lang="it-IT" sz="2800" b="1" dirty="0">
                <a:solidFill>
                  <a:srgbClr val="CA627B"/>
                </a:solidFill>
              </a:rPr>
              <a:t>TERAPIA?</a:t>
            </a:r>
          </a:p>
        </p:txBody>
      </p:sp>
      <p:sp>
        <p:nvSpPr>
          <p:cNvPr id="59" name="Rettangolo con angoli arrotondati 58">
            <a:extLst>
              <a:ext uri="{FF2B5EF4-FFF2-40B4-BE49-F238E27FC236}">
                <a16:creationId xmlns:a16="http://schemas.microsoft.com/office/drawing/2014/main" id="{7E354095-765C-454D-A4E4-553DDA6C4EC7}"/>
              </a:ext>
            </a:extLst>
          </p:cNvPr>
          <p:cNvSpPr/>
          <p:nvPr/>
        </p:nvSpPr>
        <p:spPr>
          <a:xfrm>
            <a:off x="105935" y="894338"/>
            <a:ext cx="7436743" cy="334443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1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0A2259-C8C8-874D-8506-CA48F53C1F32}"/>
              </a:ext>
            </a:extLst>
          </p:cNvPr>
          <p:cNvSpPr txBox="1"/>
          <p:nvPr/>
        </p:nvSpPr>
        <p:spPr>
          <a:xfrm>
            <a:off x="392344" y="438554"/>
            <a:ext cx="5181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it-IT" sz="2000" b="1" i="0" dirty="0">
                <a:solidFill>
                  <a:srgbClr val="3F7985"/>
                </a:solidFill>
                <a:effectLst/>
              </a:rPr>
              <a:t>TERAPIA DIETETICO</a:t>
            </a:r>
            <a:r>
              <a:rPr lang="it-IT" sz="2000" b="1" dirty="0">
                <a:solidFill>
                  <a:srgbClr val="3F7985"/>
                </a:solidFill>
              </a:rPr>
              <a:t>-COMPORTAMENTALE</a:t>
            </a:r>
            <a:endParaRPr lang="it-IT" sz="2200" b="1" dirty="0">
              <a:solidFill>
                <a:srgbClr val="3F7985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F7C87B2-EA53-7947-89C9-4C606C57D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485" y="1681511"/>
            <a:ext cx="2830286" cy="398631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B6A34C-953B-7E46-8BE6-DC1D70202B2A}"/>
              </a:ext>
            </a:extLst>
          </p:cNvPr>
          <p:cNvSpPr txBox="1"/>
          <p:nvPr/>
        </p:nvSpPr>
        <p:spPr>
          <a:xfrm>
            <a:off x="392344" y="1563030"/>
            <a:ext cx="82436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Timing dei pasti: </a:t>
            </a:r>
            <a:r>
              <a:rPr lang="it-IT" dirty="0"/>
              <a:t>suddividere la giornata alimentare in n.3 pasti principali e n.2-3 spuntini ed evitare di coricarsi subito dopo averli assunti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1B1B1B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Volume e tempo di consumo dei pasti</a:t>
            </a:r>
            <a:r>
              <a:rPr lang="it-IT" dirty="0"/>
              <a:t>: utile assumere piccoli bocconi da masticare </a:t>
            </a:r>
          </a:p>
          <a:p>
            <a:pPr algn="just"/>
            <a:r>
              <a:rPr lang="it-IT" dirty="0"/>
              <a:t>      accuratamente (almeno 30 volte ciascuno). Il pasto deve essere consumato in tempi &gt; 30 minuti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1B1B1B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Volume e modalità di assunzione dei liquid</a:t>
            </a:r>
            <a:r>
              <a:rPr lang="it-IT" dirty="0"/>
              <a:t>i: 1,5-2 l/die, selezionare liquidi non gassati, non zuccherati e –almeno inizialmente- privi di caffeina. Evitare il consumo di alcolici e superalcolici, suddividere l’assunzione di liquidi in piccoli sorsi distribuiti durante la giornata a distanza di almeno 30 minuti dai pasti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Modalità di assunzione ONS modulare proteico</a:t>
            </a:r>
            <a:r>
              <a:rPr lang="it-IT" dirty="0"/>
              <a:t>: utile suddivisione della quota totale in più momenti, modalità di preparazione, selezione del gusto,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767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0A2259-C8C8-874D-8506-CA48F53C1F32}"/>
              </a:ext>
            </a:extLst>
          </p:cNvPr>
          <p:cNvSpPr txBox="1"/>
          <p:nvPr/>
        </p:nvSpPr>
        <p:spPr>
          <a:xfrm>
            <a:off x="392344" y="438554"/>
            <a:ext cx="5181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it-IT" sz="2000" b="1" i="0" dirty="0">
                <a:solidFill>
                  <a:srgbClr val="3F7985"/>
                </a:solidFill>
                <a:effectLst/>
              </a:rPr>
              <a:t>TERAPIA DIETETICO</a:t>
            </a:r>
            <a:r>
              <a:rPr lang="it-IT" sz="2000" b="1" dirty="0">
                <a:solidFill>
                  <a:srgbClr val="3F7985"/>
                </a:solidFill>
              </a:rPr>
              <a:t>-COMPORTAMENTALE</a:t>
            </a:r>
            <a:endParaRPr lang="it-IT" sz="2200" b="1" dirty="0">
              <a:solidFill>
                <a:srgbClr val="3F7985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F7C87B2-EA53-7947-89C9-4C606C57D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485" y="1681511"/>
            <a:ext cx="2830286" cy="398631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B6A34C-953B-7E46-8BE6-DC1D70202B2A}"/>
              </a:ext>
            </a:extLst>
          </p:cNvPr>
          <p:cNvSpPr txBox="1"/>
          <p:nvPr/>
        </p:nvSpPr>
        <p:spPr>
          <a:xfrm>
            <a:off x="392344" y="1720840"/>
            <a:ext cx="831622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Selezione degli alimenti</a:t>
            </a:r>
            <a:r>
              <a:rPr lang="it-IT" dirty="0"/>
              <a:t>: </a:t>
            </a:r>
          </a:p>
          <a:p>
            <a:pPr algn="just"/>
            <a:endParaRPr lang="it-IT" dirty="0"/>
          </a:p>
          <a:p>
            <a:pPr marL="285750" indent="-285750" algn="just">
              <a:buFontTx/>
              <a:buChar char="-"/>
            </a:pPr>
            <a:r>
              <a:rPr lang="it-IT" dirty="0"/>
              <a:t>dopo 4 settimane dall’intervento -e in considerazione delle specifiche progressioni dietetiche- introdurre gradualmente «nuovi» cibi per valutare eventuali intolleranze</a:t>
            </a:r>
          </a:p>
          <a:p>
            <a:pPr marL="285750" indent="-285750" algn="just">
              <a:buFontTx/>
              <a:buChar char="-"/>
            </a:pPr>
            <a:endParaRPr lang="it-IT" dirty="0"/>
          </a:p>
          <a:p>
            <a:pPr marL="285750" indent="-285750" algn="just">
              <a:buFontTx/>
              <a:buChar char="-"/>
            </a:pPr>
            <a:r>
              <a:rPr lang="it-IT" dirty="0"/>
              <a:t>In tutte le fasi post intervento, è consigliabile selezionare alimenti qualitativamente validi con esclusione di junk </a:t>
            </a:r>
            <a:r>
              <a:rPr lang="it-IT" dirty="0" err="1"/>
              <a:t>food</a:t>
            </a:r>
            <a:r>
              <a:rPr lang="it-IT" dirty="0"/>
              <a:t> (dolci e salati), alimenti ricchi in grassi, zucchero, </a:t>
            </a:r>
            <a:r>
              <a:rPr lang="it-IT" dirty="0" err="1"/>
              <a:t>ultraprocessati</a:t>
            </a:r>
            <a:endParaRPr lang="it-IT" dirty="0"/>
          </a:p>
          <a:p>
            <a:pPr marL="285750" indent="-285750" algn="just">
              <a:buFontTx/>
              <a:buChar char="-"/>
            </a:pPr>
            <a:endParaRPr lang="it-IT" dirty="0"/>
          </a:p>
          <a:p>
            <a:pPr marL="285750" indent="-285750" algn="just">
              <a:buFontTx/>
              <a:buChar char="-"/>
            </a:pPr>
            <a:r>
              <a:rPr lang="it-IT" dirty="0"/>
              <a:t>Privilegiare pietanze preparate con cotture semplici</a:t>
            </a:r>
          </a:p>
          <a:p>
            <a:pPr marL="285750" indent="-285750" algn="just">
              <a:buFontTx/>
              <a:buChar char="-"/>
            </a:pPr>
            <a:endParaRPr lang="it-IT" dirty="0"/>
          </a:p>
          <a:p>
            <a:pPr marL="285750" indent="-285750" algn="just">
              <a:buFontTx/>
              <a:buChar char="-"/>
            </a:pPr>
            <a:r>
              <a:rPr lang="it-IT" dirty="0"/>
              <a:t>Garantire varietà e apporti adeguati anche in caso di eventuale modifica del gusto.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588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88FED3-4777-6B45-97C4-24710BA83432}"/>
              </a:ext>
            </a:extLst>
          </p:cNvPr>
          <p:cNvSpPr txBox="1"/>
          <p:nvPr/>
        </p:nvSpPr>
        <p:spPr>
          <a:xfrm>
            <a:off x="546123" y="1457079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it-IT" b="1" dirty="0">
                <a:solidFill>
                  <a:srgbClr val="3F7985"/>
                </a:solidFill>
              </a:rPr>
              <a:t>DIARREA E STEATORREA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FF14B1-F2C5-9041-8908-19F947C0971F}"/>
              </a:ext>
            </a:extLst>
          </p:cNvPr>
          <p:cNvSpPr txBox="1"/>
          <p:nvPr/>
        </p:nvSpPr>
        <p:spPr>
          <a:xfrm>
            <a:off x="481392" y="2203042"/>
            <a:ext cx="8754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malassorbimento dei lipidi, in seguito ad interventi con componente malassorbitiva, si associa a </a:t>
            </a:r>
            <a:r>
              <a:rPr lang="it-IT" b="1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diarrea</a:t>
            </a:r>
            <a:r>
              <a:rPr lang="it-IT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b="1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steatorrea, </a:t>
            </a:r>
            <a:r>
              <a:rPr lang="it-IT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possibile conseguente carenza di macro e micronutrienti in particolare di vitamine liposolubili.</a:t>
            </a:r>
            <a:endParaRPr lang="it-IT" dirty="0">
              <a:solidFill>
                <a:srgbClr val="1B1B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73C99CFE-724B-D048-8A59-8240E6BF7D45}"/>
              </a:ext>
            </a:extLst>
          </p:cNvPr>
          <p:cNvGrpSpPr/>
          <p:nvPr/>
        </p:nvGrpSpPr>
        <p:grpSpPr>
          <a:xfrm rot="-5400000">
            <a:off x="3828338" y="-2445775"/>
            <a:ext cx="439399" cy="6215682"/>
            <a:chOff x="0" y="0"/>
            <a:chExt cx="733035" cy="10369433"/>
          </a:xfrm>
        </p:grpSpPr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D020B741-D94C-0F4D-AD00-1CEF78B42DF6}"/>
                </a:ext>
              </a:extLst>
            </p:cNvPr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0644B8C7-C362-B54E-90A5-0339DC0395C9}"/>
                </a:ext>
              </a:extLst>
            </p:cNvPr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BCB99BC6-D58C-DB4F-9944-FA9AE260D47F}"/>
              </a:ext>
            </a:extLst>
          </p:cNvPr>
          <p:cNvGrpSpPr/>
          <p:nvPr/>
        </p:nvGrpSpPr>
        <p:grpSpPr>
          <a:xfrm>
            <a:off x="481392" y="286028"/>
            <a:ext cx="690469" cy="690469"/>
            <a:chOff x="0" y="0"/>
            <a:chExt cx="812800" cy="812800"/>
          </a:xfrm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3B4F7FAC-B29B-2B48-9A49-D2CE1B0908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E466"/>
            </a:solidFill>
          </p:spPr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15BAA9C6-EA43-4645-9F3E-8259EC2B2A8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13" name="TextBox 52">
            <a:extLst>
              <a:ext uri="{FF2B5EF4-FFF2-40B4-BE49-F238E27FC236}">
                <a16:creationId xmlns:a16="http://schemas.microsoft.com/office/drawing/2014/main" id="{7644E398-91C6-304C-A2F0-8E5A13F2F00B}"/>
              </a:ext>
            </a:extLst>
          </p:cNvPr>
          <p:cNvSpPr txBox="1"/>
          <p:nvPr/>
        </p:nvSpPr>
        <p:spPr>
          <a:xfrm>
            <a:off x="2692230" y="523731"/>
            <a:ext cx="2943280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ALTERAZIONI DELL’ ALVO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1C09DE9-559D-D241-A5FA-53DCDE61B6F8}"/>
              </a:ext>
            </a:extLst>
          </p:cNvPr>
          <p:cNvSpPr txBox="1"/>
          <p:nvPr/>
        </p:nvSpPr>
        <p:spPr>
          <a:xfrm>
            <a:off x="481392" y="4357140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it-IT" b="1" dirty="0">
                <a:solidFill>
                  <a:srgbClr val="3F7985"/>
                </a:solidFill>
              </a:rPr>
              <a:t>STIPSI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6373025-7694-6E49-B10F-B5E2A719EC52}"/>
              </a:ext>
            </a:extLst>
          </p:cNvPr>
          <p:cNvSpPr txBox="1"/>
          <p:nvPr/>
        </p:nvSpPr>
        <p:spPr>
          <a:xfrm>
            <a:off x="481392" y="4873736"/>
            <a:ext cx="8830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Molto frequente nelle prime settimane post intervento, conseguente a scarso introito di liquidi, alimenti e in particolar modo di fibre.</a:t>
            </a:r>
          </a:p>
          <a:p>
            <a:pPr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C65894C-2156-8A4A-A9DB-EBA9DE044A77}"/>
              </a:ext>
            </a:extLst>
          </p:cNvPr>
          <p:cNvSpPr txBox="1"/>
          <p:nvPr/>
        </p:nvSpPr>
        <p:spPr>
          <a:xfrm>
            <a:off x="481392" y="3181303"/>
            <a:ext cx="8754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i="0" dirty="0">
                <a:solidFill>
                  <a:srgbClr val="CA62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Prevenire/gestire</a:t>
            </a:r>
            <a:r>
              <a:rPr lang="it-IT" b="0" i="0" dirty="0">
                <a:solidFill>
                  <a:srgbClr val="CA62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Dieta con apporto di lipidi controllato, </a:t>
            </a:r>
            <a:r>
              <a:rPr lang="it-IT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privielgiando</a:t>
            </a:r>
            <a:r>
              <a:rPr lang="it-IT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consumo di olio extravergine di oliva e pesce azzurro. Evitare consumo di alimenti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ad elevato contenuto di grassi saturi e zuccheri semplici</a:t>
            </a:r>
          </a:p>
          <a:p>
            <a:pPr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2E32A41B-76B2-7946-9A29-DDB82E96E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372" y="1838641"/>
            <a:ext cx="2241369" cy="3156858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833062A-1438-684C-933C-36C26342167C}"/>
              </a:ext>
            </a:extLst>
          </p:cNvPr>
          <p:cNvSpPr txBox="1"/>
          <p:nvPr/>
        </p:nvSpPr>
        <p:spPr>
          <a:xfrm>
            <a:off x="481392" y="5529325"/>
            <a:ext cx="8754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i="0" dirty="0">
                <a:solidFill>
                  <a:srgbClr val="CA62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Prevenire/gestire</a:t>
            </a:r>
            <a:r>
              <a:rPr lang="it-IT" b="0" i="0" dirty="0">
                <a:solidFill>
                  <a:srgbClr val="CA62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Dieta con apporto di liquidi adeguato, con le modalità indicate. Apporto di fibre compatibilmente con tolleranza personale e periodo post intervento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332E7E5-D057-D547-851F-BC9C25902138}"/>
              </a:ext>
            </a:extLst>
          </p:cNvPr>
          <p:cNvSpPr txBox="1"/>
          <p:nvPr/>
        </p:nvSpPr>
        <p:spPr>
          <a:xfrm>
            <a:off x="551639" y="1181023"/>
            <a:ext cx="913181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it-IT" b="0" i="0" dirty="0">
                <a:solidFill>
                  <a:srgbClr val="1B1B1B"/>
                </a:solidFill>
                <a:effectLst/>
              </a:rPr>
              <a:t>Il supporto nutrizionale </a:t>
            </a:r>
            <a:r>
              <a:rPr lang="it-IT" b="0" i="0" dirty="0" err="1">
                <a:solidFill>
                  <a:srgbClr val="1B1B1B"/>
                </a:solidFill>
                <a:effectLst/>
              </a:rPr>
              <a:t>pre</a:t>
            </a:r>
            <a:r>
              <a:rPr lang="it-IT" b="0" i="0" dirty="0">
                <a:solidFill>
                  <a:srgbClr val="1B1B1B"/>
                </a:solidFill>
                <a:effectLst/>
              </a:rPr>
              <a:t>- e </a:t>
            </a:r>
            <a:r>
              <a:rPr lang="it-IT" b="0" i="0" dirty="0" err="1">
                <a:solidFill>
                  <a:srgbClr val="1B1B1B"/>
                </a:solidFill>
                <a:effectLst/>
              </a:rPr>
              <a:t>perioperatorio</a:t>
            </a:r>
            <a:r>
              <a:rPr lang="it-IT" dirty="0">
                <a:solidFill>
                  <a:srgbClr val="1B1B1B"/>
                </a:solidFill>
              </a:rPr>
              <a:t> </a:t>
            </a:r>
            <a:r>
              <a:rPr lang="it-IT" b="0" i="0" dirty="0">
                <a:solidFill>
                  <a:srgbClr val="1B1B1B"/>
                </a:solidFill>
                <a:effectLst/>
              </a:rPr>
              <a:t>ha dimostrato benefici significativi, come la riduzione delle complicanze, la riduzione della degenza ospedaliera, la diminuzione della morbilità e della mortalità e la riduzione dei costi sanitari</a:t>
            </a:r>
            <a:endParaRPr lang="it-IT" dirty="0">
              <a:solidFill>
                <a:srgbClr val="1B1B1B"/>
              </a:solidFill>
            </a:endParaRPr>
          </a:p>
          <a:p>
            <a:pPr algn="just"/>
            <a:endParaRPr lang="it-IT" b="1" i="0" dirty="0">
              <a:solidFill>
                <a:srgbClr val="1B1B1B"/>
              </a:solidFill>
              <a:effectLst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evidenze scientifiche supportano gli interventi dietetici precoci e la correzione delle carenze come componenti essenziali dell'assistenza, sono necessari ulteriori studi per sviluppare protocolli solidi e standardizzati</a:t>
            </a:r>
          </a:p>
          <a:p>
            <a:pPr algn="just"/>
            <a:endParaRPr lang="it-IT" i="0" dirty="0">
              <a:solidFill>
                <a:srgbClr val="1B1B1B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>
                <a:solidFill>
                  <a:srgbClr val="1B1B1B"/>
                </a:solidFill>
              </a:rPr>
              <a:t>Gli interventi dietetici devono essere personalizzati e devono considerare a</a:t>
            </a:r>
            <a:r>
              <a:rPr lang="it-IT" b="0" i="0" dirty="0">
                <a:solidFill>
                  <a:srgbClr val="1B1B1B"/>
                </a:solidFill>
                <a:effectLst/>
              </a:rPr>
              <a:t>nche i fattori </a:t>
            </a:r>
            <a:r>
              <a:rPr lang="it-IT" b="0" i="0" dirty="0" err="1">
                <a:solidFill>
                  <a:srgbClr val="1B1B1B"/>
                </a:solidFill>
                <a:effectLst/>
              </a:rPr>
              <a:t>socio-ecnomici</a:t>
            </a:r>
            <a:r>
              <a:rPr lang="it-IT" b="0" i="0" dirty="0">
                <a:solidFill>
                  <a:srgbClr val="1B1B1B"/>
                </a:solidFill>
                <a:effectLst/>
              </a:rPr>
              <a:t>, religiosi, culturali, etici, il supporto familiare e le influenze ambientali</a:t>
            </a:r>
            <a:endParaRPr lang="it-IT" i="0" dirty="0">
              <a:solidFill>
                <a:srgbClr val="1B1B1B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it-IT" dirty="0">
              <a:solidFill>
                <a:srgbClr val="1B1B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b="1" i="0" dirty="0">
                <a:solidFill>
                  <a:srgbClr val="1B1B1B"/>
                </a:solidFill>
                <a:effectLst/>
              </a:rPr>
              <a:t>Ottimizzare lo stato nutrizionale prima di un intervento chirurgico elettivo è fondamentale per ottenere migliori </a:t>
            </a:r>
            <a:r>
              <a:rPr lang="it-IT" b="1" dirty="0">
                <a:solidFill>
                  <a:srgbClr val="1B1B1B"/>
                </a:solidFill>
              </a:rPr>
              <a:t>esiti</a:t>
            </a:r>
            <a:r>
              <a:rPr lang="it-IT" b="1" i="0" dirty="0">
                <a:solidFill>
                  <a:srgbClr val="1B1B1B"/>
                </a:solidFill>
                <a:effectLst/>
              </a:rPr>
              <a:t> postoperatori e facilitare il recupero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it-IT" b="1" i="0" dirty="0">
              <a:solidFill>
                <a:srgbClr val="1B1B1B"/>
              </a:solidFill>
              <a:effectLst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b="1" dirty="0">
                <a:solidFill>
                  <a:srgbClr val="1B1B1B"/>
                </a:solidFill>
              </a:rPr>
              <a:t>Un regolare monitoraggio nutrizionale, associato a </a:t>
            </a:r>
            <a:r>
              <a:rPr lang="it-IT" b="1" dirty="0" err="1">
                <a:solidFill>
                  <a:srgbClr val="1B1B1B"/>
                </a:solidFill>
              </a:rPr>
              <a:t>counseling</a:t>
            </a:r>
            <a:r>
              <a:rPr lang="it-IT" b="1" dirty="0">
                <a:solidFill>
                  <a:srgbClr val="1B1B1B"/>
                </a:solidFill>
              </a:rPr>
              <a:t> dietetico,  è necessario -in tutte le fasi </a:t>
            </a:r>
            <a:r>
              <a:rPr lang="it-IT" b="1" dirty="0" err="1">
                <a:solidFill>
                  <a:srgbClr val="1B1B1B"/>
                </a:solidFill>
              </a:rPr>
              <a:t>pre</a:t>
            </a:r>
            <a:r>
              <a:rPr lang="it-IT" b="1" dirty="0">
                <a:solidFill>
                  <a:srgbClr val="1B1B1B"/>
                </a:solidFill>
              </a:rPr>
              <a:t> e post-intervento- per evitare/gestire complicanze post operatorie a breve, medio e lungo termine.</a:t>
            </a:r>
            <a:endParaRPr lang="it-IT" b="1" i="0" dirty="0">
              <a:solidFill>
                <a:srgbClr val="1B1B1B"/>
              </a:solidFill>
              <a:effectLst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70D054-ADBC-3145-AEDA-13545B13AF0E}"/>
              </a:ext>
            </a:extLst>
          </p:cNvPr>
          <p:cNvSpPr txBox="1"/>
          <p:nvPr/>
        </p:nvSpPr>
        <p:spPr>
          <a:xfrm>
            <a:off x="540050" y="404175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it-IT" b="1" i="0" dirty="0">
                <a:solidFill>
                  <a:srgbClr val="CA627B"/>
                </a:solidFill>
                <a:effectLst/>
              </a:rPr>
              <a:t>CONCLUDENDO..</a:t>
            </a:r>
            <a:endParaRPr lang="it-IT" b="1" dirty="0">
              <a:solidFill>
                <a:srgbClr val="CA627B"/>
              </a:solidFill>
            </a:endParaRPr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79B0CCAE-DDFD-0249-B297-5B8770BF2227}"/>
              </a:ext>
            </a:extLst>
          </p:cNvPr>
          <p:cNvSpPr/>
          <p:nvPr/>
        </p:nvSpPr>
        <p:spPr>
          <a:xfrm rot="1871733">
            <a:off x="10348020" y="3021056"/>
            <a:ext cx="1099385" cy="1051966"/>
          </a:xfrm>
          <a:custGeom>
            <a:avLst/>
            <a:gdLst/>
            <a:ahLst/>
            <a:cxnLst/>
            <a:rect l="l" t="t" r="r" b="b"/>
            <a:pathLst>
              <a:path w="791332" h="779821">
                <a:moveTo>
                  <a:pt x="0" y="0"/>
                </a:moveTo>
                <a:lnTo>
                  <a:pt x="791332" y="0"/>
                </a:lnTo>
                <a:lnTo>
                  <a:pt x="791332" y="779821"/>
                </a:lnTo>
                <a:lnTo>
                  <a:pt x="0" y="7798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2051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A140DA-C412-814D-81B8-7D103AF1E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591" y="2502024"/>
            <a:ext cx="4475093" cy="224414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60D6334-8B8D-0E4F-B6D6-D9CE15EA3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7952">
            <a:off x="9207754" y="2187634"/>
            <a:ext cx="2771528" cy="28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557739">
            <a:off x="9213226" y="2884205"/>
            <a:ext cx="1068577" cy="1201875"/>
          </a:xfrm>
          <a:custGeom>
            <a:avLst/>
            <a:gdLst/>
            <a:ahLst/>
            <a:cxnLst/>
            <a:rect l="l" t="t" r="r" b="b"/>
            <a:pathLst>
              <a:path w="1602865" h="1802813">
                <a:moveTo>
                  <a:pt x="0" y="0"/>
                </a:moveTo>
                <a:lnTo>
                  <a:pt x="1602865" y="0"/>
                </a:lnTo>
                <a:lnTo>
                  <a:pt x="1602865" y="1802813"/>
                </a:lnTo>
                <a:lnTo>
                  <a:pt x="0" y="18028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3755769" y="-1768972"/>
            <a:ext cx="439399" cy="6215682"/>
            <a:chOff x="0" y="0"/>
            <a:chExt cx="733035" cy="103694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3711034" y="-912093"/>
            <a:ext cx="439399" cy="6215682"/>
            <a:chOff x="0" y="0"/>
            <a:chExt cx="733035" cy="103694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3755769" y="-92742"/>
            <a:ext cx="439399" cy="6215682"/>
            <a:chOff x="0" y="0"/>
            <a:chExt cx="733035" cy="103694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3755769" y="745242"/>
            <a:ext cx="439399" cy="6215682"/>
            <a:chOff x="0" y="0"/>
            <a:chExt cx="733035" cy="103694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3755769" y="1579919"/>
            <a:ext cx="439399" cy="6215682"/>
            <a:chOff x="0" y="0"/>
            <a:chExt cx="733035" cy="103694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3738641" y="2439140"/>
            <a:ext cx="439399" cy="6215682"/>
            <a:chOff x="0" y="0"/>
            <a:chExt cx="733035" cy="103694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25" name="AutoShape 25"/>
          <p:cNvSpPr/>
          <p:nvPr/>
        </p:nvSpPr>
        <p:spPr>
          <a:xfrm flipH="1" flipV="1">
            <a:off x="594399" y="1187495"/>
            <a:ext cx="0" cy="5469596"/>
          </a:xfrm>
          <a:prstGeom prst="line">
            <a:avLst/>
          </a:prstGeom>
          <a:ln w="57150" cap="flat">
            <a:gradFill>
              <a:gsLst>
                <a:gs pos="0">
                  <a:srgbClr val="979CFF">
                    <a:alpha val="100000"/>
                  </a:srgbClr>
                </a:gs>
                <a:gs pos="16667">
                  <a:srgbClr val="8AE2E9">
                    <a:alpha val="100000"/>
                  </a:srgbClr>
                </a:gs>
                <a:gs pos="33333">
                  <a:srgbClr val="ADE467">
                    <a:alpha val="100000"/>
                  </a:srgbClr>
                </a:gs>
                <a:gs pos="50000">
                  <a:srgbClr val="FFD30B">
                    <a:alpha val="100000"/>
                  </a:srgbClr>
                </a:gs>
                <a:gs pos="66667">
                  <a:srgbClr val="FF8C51">
                    <a:alpha val="100000"/>
                  </a:srgbClr>
                </a:gs>
                <a:gs pos="83333">
                  <a:srgbClr val="FFBBE6">
                    <a:alpha val="100000"/>
                  </a:srgbClr>
                </a:gs>
                <a:gs pos="100000">
                  <a:srgbClr val="EDC0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triangle" w="lg" len="med"/>
          </a:ln>
        </p:spPr>
      </p:sp>
      <p:grpSp>
        <p:nvGrpSpPr>
          <p:cNvPr id="19" name="Group 19"/>
          <p:cNvGrpSpPr/>
          <p:nvPr/>
        </p:nvGrpSpPr>
        <p:grpSpPr>
          <a:xfrm>
            <a:off x="249165" y="4355512"/>
            <a:ext cx="690469" cy="69046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E46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68215" y="993634"/>
            <a:ext cx="690469" cy="69046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C0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68215" y="5140944"/>
            <a:ext cx="690469" cy="690469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E2E8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49165" y="3544106"/>
            <a:ext cx="690469" cy="69046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B3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68215" y="2660221"/>
            <a:ext cx="690469" cy="690469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678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68215" y="1812787"/>
            <a:ext cx="690469" cy="690469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BE6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332946" y="301927"/>
            <a:ext cx="6072524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006F7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PRINCIPALI COMPLICANZE PRECOCI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440165" y="1215143"/>
            <a:ext cx="2523271" cy="270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FISTOLA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285427" y="2037679"/>
            <a:ext cx="1023719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NAUSEA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249164" y="6015442"/>
            <a:ext cx="690469" cy="690469"/>
            <a:chOff x="0" y="0"/>
            <a:chExt cx="812800" cy="812800"/>
          </a:xfrm>
        </p:grpSpPr>
        <p:sp>
          <p:nvSpPr>
            <p:cNvPr id="46" name="TextBox 4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79BFF"/>
            </a:solidFill>
          </p:spPr>
        </p:sp>
      </p:grpSp>
      <p:sp>
        <p:nvSpPr>
          <p:cNvPr id="50" name="TextBox 50"/>
          <p:cNvSpPr txBox="1"/>
          <p:nvPr/>
        </p:nvSpPr>
        <p:spPr>
          <a:xfrm>
            <a:off x="3285426" y="2935633"/>
            <a:ext cx="1023719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VOMITO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237761" y="3737784"/>
            <a:ext cx="1458285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DISFAGIA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539832" y="4533176"/>
            <a:ext cx="2943280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ALTERAZIONI DELL’ ALVO</a:t>
            </a:r>
          </a:p>
        </p:txBody>
      </p:sp>
      <p:grpSp>
        <p:nvGrpSpPr>
          <p:cNvPr id="55" name="Group 22">
            <a:extLst>
              <a:ext uri="{FF2B5EF4-FFF2-40B4-BE49-F238E27FC236}">
                <a16:creationId xmlns:a16="http://schemas.microsoft.com/office/drawing/2014/main" id="{BDF89A93-D0F1-424D-A15E-BFFD4F552108}"/>
              </a:ext>
            </a:extLst>
          </p:cNvPr>
          <p:cNvGrpSpPr/>
          <p:nvPr/>
        </p:nvGrpSpPr>
        <p:grpSpPr>
          <a:xfrm rot="-5400000">
            <a:off x="3790659" y="3248204"/>
            <a:ext cx="439399" cy="6232812"/>
            <a:chOff x="0" y="0"/>
            <a:chExt cx="733035" cy="10369433"/>
          </a:xfrm>
        </p:grpSpPr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101D2844-6FD3-704D-8D25-E2D3F8281886}"/>
                </a:ext>
              </a:extLst>
            </p:cNvPr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57" name="TextBox 24">
              <a:extLst>
                <a:ext uri="{FF2B5EF4-FFF2-40B4-BE49-F238E27FC236}">
                  <a16:creationId xmlns:a16="http://schemas.microsoft.com/office/drawing/2014/main" id="{6512355C-57A9-5941-8519-0F13464E41EE}"/>
                </a:ext>
              </a:extLst>
            </p:cNvPr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2344109" y="5383028"/>
            <a:ext cx="3534773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ALTERATA GUARIGIONE FERITE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653169" y="6239710"/>
            <a:ext cx="2097262" cy="270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DUMPING SYNDROME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0F66618C-3C32-CF42-8555-D8C0965C4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" y="835822"/>
            <a:ext cx="6690756" cy="204439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D8A1312-3E85-0547-8054-978E454BA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74" y="1596571"/>
            <a:ext cx="5245100" cy="73025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E09F38F-370C-6047-917E-0CBCD3CFE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91" y="5495153"/>
            <a:ext cx="8334683" cy="87032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9B4969A8-8C19-6C47-A65E-8F8DFFA28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0" y="3449375"/>
            <a:ext cx="8136294" cy="1476623"/>
          </a:xfrm>
          <a:prstGeom prst="rect">
            <a:avLst/>
          </a:prstGeom>
        </p:spPr>
      </p:pic>
      <p:grpSp>
        <p:nvGrpSpPr>
          <p:cNvPr id="14" name="Group 22">
            <a:extLst>
              <a:ext uri="{FF2B5EF4-FFF2-40B4-BE49-F238E27FC236}">
                <a16:creationId xmlns:a16="http://schemas.microsoft.com/office/drawing/2014/main" id="{6D204900-62B6-9444-BC77-5B29885DBDA2}"/>
              </a:ext>
            </a:extLst>
          </p:cNvPr>
          <p:cNvGrpSpPr/>
          <p:nvPr/>
        </p:nvGrpSpPr>
        <p:grpSpPr>
          <a:xfrm rot="-5400000">
            <a:off x="3571033" y="-2564496"/>
            <a:ext cx="439399" cy="6215682"/>
            <a:chOff x="0" y="0"/>
            <a:chExt cx="733035" cy="10369433"/>
          </a:xfrm>
        </p:grpSpPr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E9CAC976-81C7-9C4E-A5D2-1242349C61B5}"/>
                </a:ext>
              </a:extLst>
            </p:cNvPr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E761A279-5175-8449-B9FE-CF7E9DBBF503}"/>
                </a:ext>
              </a:extLst>
            </p:cNvPr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20" name="Group 29">
            <a:extLst>
              <a:ext uri="{FF2B5EF4-FFF2-40B4-BE49-F238E27FC236}">
                <a16:creationId xmlns:a16="http://schemas.microsoft.com/office/drawing/2014/main" id="{FFCC0EC8-32CA-6044-8097-159EE40A120D}"/>
              </a:ext>
            </a:extLst>
          </p:cNvPr>
          <p:cNvGrpSpPr/>
          <p:nvPr/>
        </p:nvGrpSpPr>
        <p:grpSpPr>
          <a:xfrm>
            <a:off x="100607" y="137308"/>
            <a:ext cx="690469" cy="690469"/>
            <a:chOff x="0" y="0"/>
            <a:chExt cx="812800" cy="812800"/>
          </a:xfrm>
        </p:grpSpPr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498C1E9F-ACAD-EB42-ACE8-CCD7B2A574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E2E8"/>
            </a:solidFill>
          </p:spPr>
        </p:sp>
        <p:sp>
          <p:nvSpPr>
            <p:cNvPr id="22" name="TextBox 31">
              <a:extLst>
                <a:ext uri="{FF2B5EF4-FFF2-40B4-BE49-F238E27FC236}">
                  <a16:creationId xmlns:a16="http://schemas.microsoft.com/office/drawing/2014/main" id="{F548D42C-EEE9-E74E-9EEF-ECD2879F1B2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24" name="TextBox 53">
            <a:extLst>
              <a:ext uri="{FF2B5EF4-FFF2-40B4-BE49-F238E27FC236}">
                <a16:creationId xmlns:a16="http://schemas.microsoft.com/office/drawing/2014/main" id="{5947ACD5-93B7-2B45-A503-77114F2A2381}"/>
              </a:ext>
            </a:extLst>
          </p:cNvPr>
          <p:cNvSpPr txBox="1"/>
          <p:nvPr/>
        </p:nvSpPr>
        <p:spPr>
          <a:xfrm>
            <a:off x="2176501" y="379392"/>
            <a:ext cx="3534773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ALTERATA GUARIGIONE FERITE</a:t>
            </a:r>
          </a:p>
        </p:txBody>
      </p:sp>
    </p:spTree>
    <p:extLst>
      <p:ext uri="{BB962C8B-B14F-4D97-AF65-F5344CB8AC3E}">
        <p14:creationId xmlns:p14="http://schemas.microsoft.com/office/powerpoint/2010/main" val="177124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1618F55-3531-AD44-8E21-D2942990C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4" y="929575"/>
            <a:ext cx="6840187" cy="209005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E8B2594-7A64-AB4B-ACDF-C90946A5C2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14700"/>
          <a:stretch/>
        </p:blipFill>
        <p:spPr>
          <a:xfrm>
            <a:off x="7688424" y="1497662"/>
            <a:ext cx="4503576" cy="73365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A5BFAEF-F2B2-0B47-AF8E-89FD79F64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4" y="3238667"/>
            <a:ext cx="6423479" cy="13265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F49299A-87E5-1040-930C-3A92A8CA8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60" y="4596158"/>
            <a:ext cx="7109140" cy="80683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8E36D48-01BD-0F4B-A327-AE9EE0066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8" y="5572013"/>
            <a:ext cx="7172000" cy="1062171"/>
          </a:xfrm>
          <a:prstGeom prst="rect">
            <a:avLst/>
          </a:prstGeom>
        </p:spPr>
      </p:pic>
      <p:grpSp>
        <p:nvGrpSpPr>
          <p:cNvPr id="11" name="Group 22">
            <a:extLst>
              <a:ext uri="{FF2B5EF4-FFF2-40B4-BE49-F238E27FC236}">
                <a16:creationId xmlns:a16="http://schemas.microsoft.com/office/drawing/2014/main" id="{9D5397F8-FEF0-8D48-BAD6-71B8410B05C4}"/>
              </a:ext>
            </a:extLst>
          </p:cNvPr>
          <p:cNvGrpSpPr/>
          <p:nvPr/>
        </p:nvGrpSpPr>
        <p:grpSpPr>
          <a:xfrm rot="-5400000">
            <a:off x="3903834" y="-2518445"/>
            <a:ext cx="439399" cy="6215682"/>
            <a:chOff x="0" y="0"/>
            <a:chExt cx="733035" cy="10369433"/>
          </a:xfrm>
        </p:grpSpPr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353AF959-1C9E-7C44-8DFD-3CAF4BAF7BF5}"/>
                </a:ext>
              </a:extLst>
            </p:cNvPr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E2C5DF89-6FDE-D64D-B4C7-FB719F8A5546}"/>
                </a:ext>
              </a:extLst>
            </p:cNvPr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14" name="Group 29">
            <a:extLst>
              <a:ext uri="{FF2B5EF4-FFF2-40B4-BE49-F238E27FC236}">
                <a16:creationId xmlns:a16="http://schemas.microsoft.com/office/drawing/2014/main" id="{8AE6D417-FDE7-AF4F-9BC7-624A2E4FAD07}"/>
              </a:ext>
            </a:extLst>
          </p:cNvPr>
          <p:cNvGrpSpPr/>
          <p:nvPr/>
        </p:nvGrpSpPr>
        <p:grpSpPr>
          <a:xfrm>
            <a:off x="433408" y="183359"/>
            <a:ext cx="690469" cy="690469"/>
            <a:chOff x="0" y="0"/>
            <a:chExt cx="812800" cy="812800"/>
          </a:xfrm>
        </p:grpSpPr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18A8604C-8FB2-1540-B253-A782FBEBDD6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E2E8"/>
            </a:solidFill>
          </p:spPr>
        </p:sp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9077DAC7-E947-124C-A691-2CC7A5C9C62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17" name="TextBox 53">
            <a:extLst>
              <a:ext uri="{FF2B5EF4-FFF2-40B4-BE49-F238E27FC236}">
                <a16:creationId xmlns:a16="http://schemas.microsoft.com/office/drawing/2014/main" id="{16FC2A6F-8290-0D47-A0A7-31AAB4E4747C}"/>
              </a:ext>
            </a:extLst>
          </p:cNvPr>
          <p:cNvSpPr txBox="1"/>
          <p:nvPr/>
        </p:nvSpPr>
        <p:spPr>
          <a:xfrm>
            <a:off x="2509302" y="425443"/>
            <a:ext cx="3534773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ALTERATA GUARIGIONE FERITE</a:t>
            </a:r>
          </a:p>
        </p:txBody>
      </p:sp>
    </p:spTree>
    <p:extLst>
      <p:ext uri="{BB962C8B-B14F-4D97-AF65-F5344CB8AC3E}">
        <p14:creationId xmlns:p14="http://schemas.microsoft.com/office/powerpoint/2010/main" val="210592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6FA6B84-13FD-1245-A9F7-0B3D98A3A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8" y="3653270"/>
            <a:ext cx="6308829" cy="205384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1618F55-3531-AD44-8E21-D2942990C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2" y="953614"/>
            <a:ext cx="6412046" cy="1959236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A8C6244E-B8EB-D046-AE4B-B0F9B81D04B1}"/>
              </a:ext>
            </a:extLst>
          </p:cNvPr>
          <p:cNvSpPr/>
          <p:nvPr/>
        </p:nvSpPr>
        <p:spPr>
          <a:xfrm>
            <a:off x="627743" y="4903950"/>
            <a:ext cx="4584441" cy="4483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22">
            <a:extLst>
              <a:ext uri="{FF2B5EF4-FFF2-40B4-BE49-F238E27FC236}">
                <a16:creationId xmlns:a16="http://schemas.microsoft.com/office/drawing/2014/main" id="{7514069F-030D-3442-A0A0-4A4737DBEBAD}"/>
              </a:ext>
            </a:extLst>
          </p:cNvPr>
          <p:cNvGrpSpPr/>
          <p:nvPr/>
        </p:nvGrpSpPr>
        <p:grpSpPr>
          <a:xfrm rot="-5400000">
            <a:off x="3752935" y="-2489461"/>
            <a:ext cx="439399" cy="6215682"/>
            <a:chOff x="0" y="0"/>
            <a:chExt cx="733035" cy="10369433"/>
          </a:xfrm>
        </p:grpSpPr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CA5B7347-A08C-A84F-99D2-66EA6332F9EA}"/>
                </a:ext>
              </a:extLst>
            </p:cNvPr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7DB8A2F9-0015-A748-AD6F-A82212341556}"/>
                </a:ext>
              </a:extLst>
            </p:cNvPr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14" name="Group 29">
            <a:extLst>
              <a:ext uri="{FF2B5EF4-FFF2-40B4-BE49-F238E27FC236}">
                <a16:creationId xmlns:a16="http://schemas.microsoft.com/office/drawing/2014/main" id="{200D4F1C-D6BC-0D4B-AA85-C3CAE4A1AA06}"/>
              </a:ext>
            </a:extLst>
          </p:cNvPr>
          <p:cNvGrpSpPr/>
          <p:nvPr/>
        </p:nvGrpSpPr>
        <p:grpSpPr>
          <a:xfrm>
            <a:off x="282509" y="212343"/>
            <a:ext cx="690469" cy="690469"/>
            <a:chOff x="0" y="0"/>
            <a:chExt cx="812800" cy="812800"/>
          </a:xfrm>
        </p:grpSpPr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52573836-400B-3440-A20A-7A4D5ECFC95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E2E8"/>
            </a:solidFill>
          </p:spPr>
        </p:sp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B387FF2F-382E-D540-8076-65723025BF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17" name="TextBox 53">
            <a:extLst>
              <a:ext uri="{FF2B5EF4-FFF2-40B4-BE49-F238E27FC236}">
                <a16:creationId xmlns:a16="http://schemas.microsoft.com/office/drawing/2014/main" id="{98C4A870-FA04-EF43-95C8-CE4BCC0B5C3B}"/>
              </a:ext>
            </a:extLst>
          </p:cNvPr>
          <p:cNvSpPr txBox="1"/>
          <p:nvPr/>
        </p:nvSpPr>
        <p:spPr>
          <a:xfrm>
            <a:off x="2358403" y="454427"/>
            <a:ext cx="3534773" cy="27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ALTERATA GUARIGIONE FERITE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2A770F0-93AC-094E-80F9-DF2D8C4FA8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13118" r="22902" b="10204"/>
          <a:stretch/>
        </p:blipFill>
        <p:spPr>
          <a:xfrm>
            <a:off x="6757797" y="2195206"/>
            <a:ext cx="5251979" cy="3709180"/>
          </a:xfrm>
          <a:prstGeom prst="rect">
            <a:avLst/>
          </a:prstGeom>
        </p:spPr>
      </p:pic>
      <p:sp>
        <p:nvSpPr>
          <p:cNvPr id="19" name="Freeform 20">
            <a:extLst>
              <a:ext uri="{FF2B5EF4-FFF2-40B4-BE49-F238E27FC236}">
                <a16:creationId xmlns:a16="http://schemas.microsoft.com/office/drawing/2014/main" id="{63CDED81-B0DD-8343-A07D-490F08A1CC81}"/>
              </a:ext>
            </a:extLst>
          </p:cNvPr>
          <p:cNvSpPr/>
          <p:nvPr/>
        </p:nvSpPr>
        <p:spPr>
          <a:xfrm>
            <a:off x="11333116" y="2268464"/>
            <a:ext cx="616476" cy="604454"/>
          </a:xfrm>
          <a:custGeom>
            <a:avLst/>
            <a:gdLst/>
            <a:ahLst/>
            <a:cxnLst/>
            <a:rect l="l" t="t" r="r" b="b"/>
            <a:pathLst>
              <a:path w="760367" h="760367">
                <a:moveTo>
                  <a:pt x="0" y="0"/>
                </a:moveTo>
                <a:lnTo>
                  <a:pt x="760367" y="0"/>
                </a:lnTo>
                <a:lnTo>
                  <a:pt x="760367" y="760368"/>
                </a:lnTo>
                <a:lnTo>
                  <a:pt x="0" y="760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8B2594-7A64-AB4B-ACDF-C90946A5C2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14700"/>
          <a:stretch/>
        </p:blipFill>
        <p:spPr>
          <a:xfrm>
            <a:off x="7502445" y="454427"/>
            <a:ext cx="4659996" cy="75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6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2">
            <a:extLst>
              <a:ext uri="{FF2B5EF4-FFF2-40B4-BE49-F238E27FC236}">
                <a16:creationId xmlns:a16="http://schemas.microsoft.com/office/drawing/2014/main" id="{7514069F-030D-3442-A0A0-4A4737DBEBAD}"/>
              </a:ext>
            </a:extLst>
          </p:cNvPr>
          <p:cNvGrpSpPr/>
          <p:nvPr/>
        </p:nvGrpSpPr>
        <p:grpSpPr>
          <a:xfrm rot="-5400000">
            <a:off x="3752935" y="-2489461"/>
            <a:ext cx="439399" cy="6215682"/>
            <a:chOff x="0" y="0"/>
            <a:chExt cx="733035" cy="10369433"/>
          </a:xfrm>
        </p:grpSpPr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CA5B7347-A08C-A84F-99D2-66EA6332F9EA}"/>
                </a:ext>
              </a:extLst>
            </p:cNvPr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7DB8A2F9-0015-A748-AD6F-A82212341556}"/>
                </a:ext>
              </a:extLst>
            </p:cNvPr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14" name="Group 29">
            <a:extLst>
              <a:ext uri="{FF2B5EF4-FFF2-40B4-BE49-F238E27FC236}">
                <a16:creationId xmlns:a16="http://schemas.microsoft.com/office/drawing/2014/main" id="{200D4F1C-D6BC-0D4B-AA85-C3CAE4A1AA06}"/>
              </a:ext>
            </a:extLst>
          </p:cNvPr>
          <p:cNvGrpSpPr/>
          <p:nvPr/>
        </p:nvGrpSpPr>
        <p:grpSpPr>
          <a:xfrm>
            <a:off x="282509" y="212343"/>
            <a:ext cx="690469" cy="690469"/>
            <a:chOff x="0" y="0"/>
            <a:chExt cx="812800" cy="812800"/>
          </a:xfrm>
        </p:grpSpPr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52573836-400B-3440-A20A-7A4D5ECFC95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E2E8"/>
            </a:solidFill>
          </p:spPr>
        </p:sp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B387FF2F-382E-D540-8076-65723025BF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17" name="TextBox 53">
            <a:extLst>
              <a:ext uri="{FF2B5EF4-FFF2-40B4-BE49-F238E27FC236}">
                <a16:creationId xmlns:a16="http://schemas.microsoft.com/office/drawing/2014/main" id="{98C4A870-FA04-EF43-95C8-CE4BCC0B5C3B}"/>
              </a:ext>
            </a:extLst>
          </p:cNvPr>
          <p:cNvSpPr txBox="1"/>
          <p:nvPr/>
        </p:nvSpPr>
        <p:spPr>
          <a:xfrm>
            <a:off x="2358403" y="454427"/>
            <a:ext cx="353477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ALTERATA GUARIGIONE FERITE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0A73F85-BB45-BC41-9A29-A0636AD59698}"/>
              </a:ext>
            </a:extLst>
          </p:cNvPr>
          <p:cNvSpPr txBox="1"/>
          <p:nvPr/>
        </p:nvSpPr>
        <p:spPr>
          <a:xfrm>
            <a:off x="347240" y="1379593"/>
            <a:ext cx="1130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it-IT" b="1" i="0" dirty="0">
                <a:solidFill>
                  <a:srgbClr val="1B1B1B"/>
                </a:solidFill>
                <a:effectLst/>
              </a:rPr>
              <a:t>Il supporto nutrizionale </a:t>
            </a:r>
            <a:r>
              <a:rPr lang="it-IT" b="1" i="0" dirty="0" err="1">
                <a:solidFill>
                  <a:srgbClr val="1B1B1B"/>
                </a:solidFill>
                <a:effectLst/>
              </a:rPr>
              <a:t>pre</a:t>
            </a:r>
            <a:r>
              <a:rPr lang="it-IT" b="1" i="0" dirty="0">
                <a:solidFill>
                  <a:srgbClr val="1B1B1B"/>
                </a:solidFill>
                <a:effectLst/>
              </a:rPr>
              <a:t>-operatorio può prevedere la somministrazione di nutrienti per via orale (incluse diete o integratori alimentari orali), enterale o parenterale </a:t>
            </a:r>
          </a:p>
          <a:p>
            <a:pPr algn="just"/>
            <a:endParaRPr lang="it-IT" b="0" i="0" dirty="0">
              <a:solidFill>
                <a:srgbClr val="1B1B1B"/>
              </a:solidFill>
              <a:effectLst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1C89510-CAD9-FD4B-927E-935E2F7A0466}"/>
              </a:ext>
            </a:extLst>
          </p:cNvPr>
          <p:cNvSpPr txBox="1"/>
          <p:nvPr/>
        </p:nvSpPr>
        <p:spPr>
          <a:xfrm>
            <a:off x="567729" y="3017233"/>
            <a:ext cx="106508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cs typeface="Calibri" panose="020F0502020204030204" pitchFamily="34" charset="0"/>
              </a:rPr>
              <a:t>L</a:t>
            </a:r>
            <a:r>
              <a:rPr lang="it-IT" b="0" i="0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a </a:t>
            </a:r>
            <a:r>
              <a:rPr lang="it-IT" b="0" i="0" dirty="0">
                <a:solidFill>
                  <a:srgbClr val="1B1B1B"/>
                </a:solidFill>
                <a:effectLst/>
              </a:rPr>
              <a:t>terapia chetogenica a bassissima energia (</a:t>
            </a:r>
            <a:r>
              <a:rPr lang="it-IT" b="0" i="0" dirty="0">
                <a:solidFill>
                  <a:srgbClr val="1B1B1B"/>
                </a:solidFill>
                <a:effectLst/>
                <a:cs typeface="Calibri" panose="020F0502020204030204" pitchFamily="34" charset="0"/>
              </a:rPr>
              <a:t>VLEKT) ha dimostrato efficacia nel promuovere una rapida perdita di peso, rendendola una raccomandazione valida per molti pazienti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1B1B1B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B"/>
                </a:solidFill>
                <a:effectLst/>
              </a:rPr>
              <a:t>La correzione preoperatoria delle carenze di micronutrienti è essenziale per ridurre al minimo i rischi chirurgici e ottimizzare il recupero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1B1B1B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B"/>
                </a:solidFill>
                <a:effectLst/>
              </a:rPr>
              <a:t>Iniziare l'integrazione almeno 10 settimane prima dell'intervento chirurgico consente di disporre di un tempo sufficiente per correggere eventuali carenze</a:t>
            </a:r>
          </a:p>
          <a:p>
            <a:pPr algn="just"/>
            <a:endParaRPr lang="it-IT" b="0" i="0" dirty="0">
              <a:solidFill>
                <a:srgbClr val="1B1B1B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B1B1B"/>
                </a:solidFill>
                <a:cs typeface="Calibri" panose="020F0502020204030204" pitchFamily="34" charset="0"/>
              </a:rPr>
              <a:t>Cessazione fumo di sigaretta e consumo di alcol</a:t>
            </a:r>
            <a:endParaRPr lang="it-IT" dirty="0">
              <a:cs typeface="Calibri" panose="020F050202020403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06FED68-AF0B-7147-AFAC-166AB3CCBE4D}"/>
              </a:ext>
            </a:extLst>
          </p:cNvPr>
          <p:cNvSpPr txBox="1"/>
          <p:nvPr/>
        </p:nvSpPr>
        <p:spPr>
          <a:xfrm>
            <a:off x="541760" y="2249851"/>
            <a:ext cx="2695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it-IT" b="1" i="0" dirty="0">
                <a:solidFill>
                  <a:srgbClr val="3F7985"/>
                </a:solidFill>
                <a:effectLst/>
              </a:rPr>
              <a:t>QUALE SUPPORTO?</a:t>
            </a:r>
            <a:endParaRPr lang="it-IT" b="1" dirty="0">
              <a:solidFill>
                <a:srgbClr val="3F7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0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6B9A1B96-1FCF-E04B-B4FE-0C7B4E4048FF}"/>
              </a:ext>
            </a:extLst>
          </p:cNvPr>
          <p:cNvGrpSpPr/>
          <p:nvPr/>
        </p:nvGrpSpPr>
        <p:grpSpPr>
          <a:xfrm rot="-5400000">
            <a:off x="3703218" y="-2462656"/>
            <a:ext cx="439399" cy="6215682"/>
            <a:chOff x="0" y="0"/>
            <a:chExt cx="733035" cy="1036943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B58F2F2-7027-1844-A86B-B4FA547FBC89}"/>
                </a:ext>
              </a:extLst>
            </p:cNvPr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F769279-27D9-A044-A766-1A2620CB74F8}"/>
                </a:ext>
              </a:extLst>
            </p:cNvPr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grpSp>
        <p:nvGrpSpPr>
          <p:cNvPr id="8" name="Group 26">
            <a:extLst>
              <a:ext uri="{FF2B5EF4-FFF2-40B4-BE49-F238E27FC236}">
                <a16:creationId xmlns:a16="http://schemas.microsoft.com/office/drawing/2014/main" id="{998DAB46-F896-2E4C-98DF-E86588AA96BA}"/>
              </a:ext>
            </a:extLst>
          </p:cNvPr>
          <p:cNvGrpSpPr/>
          <p:nvPr/>
        </p:nvGrpSpPr>
        <p:grpSpPr>
          <a:xfrm>
            <a:off x="310257" y="310460"/>
            <a:ext cx="690469" cy="690469"/>
            <a:chOff x="0" y="0"/>
            <a:chExt cx="812800" cy="812800"/>
          </a:xfrm>
        </p:grpSpPr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35E94D2E-EB01-8E4D-8211-2AC12ECD87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C0FF"/>
            </a:solidFill>
          </p:spPr>
        </p:sp>
        <p:sp>
          <p:nvSpPr>
            <p:cNvPr id="10" name="TextBox 28">
              <a:extLst>
                <a:ext uri="{FF2B5EF4-FFF2-40B4-BE49-F238E27FC236}">
                  <a16:creationId xmlns:a16="http://schemas.microsoft.com/office/drawing/2014/main" id="{6497F875-B516-2C4A-B0FA-89B3BE10B98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12" name="TextBox 48">
            <a:extLst>
              <a:ext uri="{FF2B5EF4-FFF2-40B4-BE49-F238E27FC236}">
                <a16:creationId xmlns:a16="http://schemas.microsoft.com/office/drawing/2014/main" id="{E899BAD0-9F1F-9F4A-8A22-090F3C74A594}"/>
              </a:ext>
            </a:extLst>
          </p:cNvPr>
          <p:cNvSpPr txBox="1"/>
          <p:nvPr/>
        </p:nvSpPr>
        <p:spPr>
          <a:xfrm>
            <a:off x="2566640" y="520560"/>
            <a:ext cx="2695426" cy="270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FISTOLA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F1829B3-E277-8840-A84E-34E1814F790A}"/>
              </a:ext>
            </a:extLst>
          </p:cNvPr>
          <p:cNvSpPr txBox="1"/>
          <p:nvPr/>
        </p:nvSpPr>
        <p:spPr>
          <a:xfrm>
            <a:off x="463897" y="1715305"/>
            <a:ext cx="26954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it-IT" sz="2200" b="1" i="0" dirty="0">
                <a:solidFill>
                  <a:srgbClr val="3F7985"/>
                </a:solidFill>
                <a:effectLst/>
              </a:rPr>
              <a:t>FATTORI DI RISCHIO:</a:t>
            </a:r>
            <a:endParaRPr lang="it-IT" sz="2200" b="1" dirty="0">
              <a:solidFill>
                <a:srgbClr val="3F7985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1FFD9A9-44E5-5549-976B-F6ECDB4A2C1F}"/>
              </a:ext>
            </a:extLst>
          </p:cNvPr>
          <p:cNvSpPr txBox="1"/>
          <p:nvPr/>
        </p:nvSpPr>
        <p:spPr>
          <a:xfrm>
            <a:off x="392948" y="2443844"/>
            <a:ext cx="786205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roblemi tecnici nella sutura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nfezioni locali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attiva perfusione sanguigna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Scarso compenso glicemico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Malnutrizione proteica</a:t>
            </a:r>
            <a:endParaRPr lang="it-IT" sz="22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Scarsa aderenza ad indicazioni dietetico comportamentali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E524772-2818-0549-83CE-8F37B58FFFE2}"/>
              </a:ext>
            </a:extLst>
          </p:cNvPr>
          <p:cNvSpPr txBox="1"/>
          <p:nvPr/>
        </p:nvSpPr>
        <p:spPr>
          <a:xfrm>
            <a:off x="4775901" y="6515174"/>
            <a:ext cx="816231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300" b="0" i="1" dirty="0">
                <a:effectLst/>
                <a:latin typeface="system-ui"/>
              </a:rPr>
              <a:t>Best </a:t>
            </a:r>
            <a:r>
              <a:rPr lang="it-IT" sz="1300" b="0" i="1" dirty="0" err="1">
                <a:effectLst/>
                <a:latin typeface="system-ui"/>
              </a:rPr>
              <a:t>Pract</a:t>
            </a:r>
            <a:r>
              <a:rPr lang="it-IT" sz="1300" b="0" i="1" dirty="0">
                <a:effectLst/>
                <a:latin typeface="system-ui"/>
              </a:rPr>
              <a:t> Res </a:t>
            </a:r>
            <a:r>
              <a:rPr lang="it-IT" sz="1300" b="0" i="1" dirty="0" err="1">
                <a:effectLst/>
                <a:latin typeface="system-ui"/>
              </a:rPr>
              <a:t>Clin</a:t>
            </a:r>
            <a:r>
              <a:rPr lang="it-IT" sz="1300" b="0" i="1" dirty="0">
                <a:effectLst/>
                <a:latin typeface="system-ui"/>
              </a:rPr>
              <a:t> </a:t>
            </a:r>
            <a:r>
              <a:rPr lang="it-IT" sz="1300" b="0" i="1" dirty="0" err="1">
                <a:effectLst/>
                <a:latin typeface="system-ui"/>
              </a:rPr>
              <a:t>Gastroenterol</a:t>
            </a:r>
            <a:r>
              <a:rPr lang="it-IT" sz="1300" b="0" i="1" dirty="0">
                <a:effectLst/>
                <a:latin typeface="system-ui"/>
              </a:rPr>
              <a:t>. 2024 Jun:70:101926.doi: 10.1016/j.bpg.2024.101926. </a:t>
            </a:r>
            <a:r>
              <a:rPr lang="it-IT" sz="1300" b="0" i="1" dirty="0" err="1">
                <a:effectLst/>
                <a:latin typeface="system-ui"/>
              </a:rPr>
              <a:t>Epub</a:t>
            </a:r>
            <a:r>
              <a:rPr lang="it-IT" sz="1300" b="0" i="1" dirty="0">
                <a:effectLst/>
                <a:latin typeface="system-ui"/>
              </a:rPr>
              <a:t> 2024 </a:t>
            </a:r>
            <a:r>
              <a:rPr lang="it-IT" sz="1300" b="0" i="1" dirty="0" err="1">
                <a:effectLst/>
                <a:latin typeface="system-ui"/>
              </a:rPr>
              <a:t>Jun</a:t>
            </a:r>
            <a:r>
              <a:rPr lang="it-IT" sz="1300" b="0" i="1" dirty="0">
                <a:effectLst/>
                <a:latin typeface="system-ui"/>
              </a:rPr>
              <a:t> 14</a:t>
            </a:r>
            <a:endParaRPr lang="it-IT" sz="1300" i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23BE66B-CFA2-E243-AA85-BCCB81479DBA}"/>
              </a:ext>
            </a:extLst>
          </p:cNvPr>
          <p:cNvSpPr txBox="1"/>
          <p:nvPr/>
        </p:nvSpPr>
        <p:spPr>
          <a:xfrm>
            <a:off x="8857057" y="6222786"/>
            <a:ext cx="317500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i="1" dirty="0"/>
              <a:t>ESPEN </a:t>
            </a:r>
            <a:r>
              <a:rPr lang="it-IT" sz="1300" i="1" dirty="0" err="1"/>
              <a:t>guideline</a:t>
            </a:r>
            <a:r>
              <a:rPr lang="it-IT" sz="1300" i="1" dirty="0"/>
              <a:t>: </a:t>
            </a:r>
            <a:r>
              <a:rPr lang="it-IT" sz="1300" i="1" dirty="0" err="1"/>
              <a:t>Clinical</a:t>
            </a:r>
            <a:r>
              <a:rPr lang="it-IT" sz="1300" i="1" dirty="0"/>
              <a:t> </a:t>
            </a:r>
            <a:r>
              <a:rPr lang="it-IT" sz="1300" i="1" dirty="0" err="1"/>
              <a:t>nutrition</a:t>
            </a:r>
            <a:r>
              <a:rPr lang="it-IT" sz="1300" i="1" dirty="0"/>
              <a:t> in </a:t>
            </a:r>
            <a:r>
              <a:rPr lang="it-IT" sz="1300" i="1" dirty="0" err="1"/>
              <a:t>surgery</a:t>
            </a:r>
            <a:endParaRPr lang="it-IT" sz="1300" i="1" dirty="0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0F8B564C-CAED-7E44-B1AD-304F9553B9EF}"/>
              </a:ext>
            </a:extLst>
          </p:cNvPr>
          <p:cNvSpPr/>
          <p:nvPr/>
        </p:nvSpPr>
        <p:spPr>
          <a:xfrm>
            <a:off x="310257" y="4165600"/>
            <a:ext cx="7436743" cy="107901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9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DF85FF5F-1DAF-F84B-A711-1E57C903D275}"/>
              </a:ext>
            </a:extLst>
          </p:cNvPr>
          <p:cNvGrpSpPr/>
          <p:nvPr/>
        </p:nvGrpSpPr>
        <p:grpSpPr>
          <a:xfrm rot="-5400000">
            <a:off x="3703218" y="-2462656"/>
            <a:ext cx="439399" cy="6215682"/>
            <a:chOff x="0" y="0"/>
            <a:chExt cx="733035" cy="1036943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A6C8C5E-0018-9E46-A88D-8E327181A224}"/>
                </a:ext>
              </a:extLst>
            </p:cNvPr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9E2F141A-5AE7-854C-9BB1-B2D8AC9197DB}"/>
                </a:ext>
              </a:extLst>
            </p:cNvPr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7A30840E-A51B-B842-82E1-B5587955A510}"/>
              </a:ext>
            </a:extLst>
          </p:cNvPr>
          <p:cNvGrpSpPr/>
          <p:nvPr/>
        </p:nvGrpSpPr>
        <p:grpSpPr>
          <a:xfrm>
            <a:off x="310257" y="310460"/>
            <a:ext cx="690469" cy="690469"/>
            <a:chOff x="0" y="0"/>
            <a:chExt cx="812800" cy="812800"/>
          </a:xfrm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8CB0AB9B-F237-5C44-9E10-8854B8C5A1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C0FF"/>
            </a:solidFill>
          </p:spPr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76FEDCEE-7636-5249-BDA3-DC6B1C8BDA0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id="{B6755A3E-28DA-0640-A4A8-3844054775D7}"/>
              </a:ext>
            </a:extLst>
          </p:cNvPr>
          <p:cNvSpPr txBox="1"/>
          <p:nvPr/>
        </p:nvSpPr>
        <p:spPr>
          <a:xfrm>
            <a:off x="2566640" y="520560"/>
            <a:ext cx="2695426" cy="270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US" sz="17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FISTOLA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DA1B3DF-4DF3-FE44-BA59-1AF72777A1C0}"/>
              </a:ext>
            </a:extLst>
          </p:cNvPr>
          <p:cNvSpPr txBox="1"/>
          <p:nvPr/>
        </p:nvSpPr>
        <p:spPr>
          <a:xfrm>
            <a:off x="668117" y="1323926"/>
            <a:ext cx="26954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it-IT" sz="2000" b="1" i="0" dirty="0">
                <a:solidFill>
                  <a:srgbClr val="3F7985"/>
                </a:solidFill>
                <a:effectLst/>
              </a:rPr>
              <a:t>FATTORI DI RISCHIO</a:t>
            </a:r>
            <a:r>
              <a:rPr lang="it-IT" sz="2200" b="1" i="0" dirty="0">
                <a:solidFill>
                  <a:srgbClr val="3F7985"/>
                </a:solidFill>
                <a:effectLst/>
              </a:rPr>
              <a:t>:</a:t>
            </a:r>
            <a:endParaRPr lang="it-IT" sz="2200" b="1" dirty="0">
              <a:solidFill>
                <a:srgbClr val="3F7985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E16CCC6-61E3-244A-8E6E-CC3BCDAC6502}"/>
              </a:ext>
            </a:extLst>
          </p:cNvPr>
          <p:cNvSpPr txBox="1"/>
          <p:nvPr/>
        </p:nvSpPr>
        <p:spPr>
          <a:xfrm>
            <a:off x="374988" y="192351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Scarso compenso glicemico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Malnutrizione proteica</a:t>
            </a:r>
            <a:endParaRPr lang="it-IT" sz="18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BF34089-C324-8A4F-A31D-F30720AC1018}"/>
              </a:ext>
            </a:extLst>
          </p:cNvPr>
          <p:cNvSpPr txBox="1"/>
          <p:nvPr/>
        </p:nvSpPr>
        <p:spPr>
          <a:xfrm>
            <a:off x="374988" y="37217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Scarsa aderenza ad indicazioni dietetico comportamentali</a:t>
            </a:r>
          </a:p>
        </p:txBody>
      </p:sp>
      <p:sp>
        <p:nvSpPr>
          <p:cNvPr id="24" name="Parentesi graffa chiusa 23">
            <a:extLst>
              <a:ext uri="{FF2B5EF4-FFF2-40B4-BE49-F238E27FC236}">
                <a16:creationId xmlns:a16="http://schemas.microsoft.com/office/drawing/2014/main" id="{833E24EE-D1EC-5C47-86B9-ED6FBFBADF5D}"/>
              </a:ext>
            </a:extLst>
          </p:cNvPr>
          <p:cNvSpPr/>
          <p:nvPr/>
        </p:nvSpPr>
        <p:spPr>
          <a:xfrm>
            <a:off x="3552496" y="2016749"/>
            <a:ext cx="178675" cy="45318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80EFF71B-E101-784E-A6CA-521F953B0AE9}"/>
              </a:ext>
            </a:extLst>
          </p:cNvPr>
          <p:cNvSpPr/>
          <p:nvPr/>
        </p:nvSpPr>
        <p:spPr>
          <a:xfrm>
            <a:off x="3825766" y="2016749"/>
            <a:ext cx="4151586" cy="506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/>
              <a:t>INTERVENTO NUTRIZIONALE PERSONALIZZATO PRE-INTERVENTO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3D6E9B8-38F6-1B46-90CE-2C94474E8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26" y="4457840"/>
            <a:ext cx="3022600" cy="187960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E2AC57A7-4D0A-F242-BCC8-AB8DD33A6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12" t="4265" r="13536" b="10821"/>
          <a:stretch/>
        </p:blipFill>
        <p:spPr>
          <a:xfrm>
            <a:off x="5262066" y="4339135"/>
            <a:ext cx="1943230" cy="2073132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6EEBD70C-FD45-1F41-899F-4EC39D338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543" y="4339135"/>
            <a:ext cx="2444731" cy="244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5FF8CCEB-2977-A540-A9E0-B3C59A2CC420}"/>
              </a:ext>
            </a:extLst>
          </p:cNvPr>
          <p:cNvGrpSpPr/>
          <p:nvPr/>
        </p:nvGrpSpPr>
        <p:grpSpPr>
          <a:xfrm rot="-5400000">
            <a:off x="3919547" y="-2259088"/>
            <a:ext cx="439399" cy="6215682"/>
            <a:chOff x="0" y="0"/>
            <a:chExt cx="733035" cy="10369433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3B42B94-3497-8E4F-83CD-0C694B4B6530}"/>
                </a:ext>
              </a:extLst>
            </p:cNvPr>
            <p:cNvSpPr/>
            <p:nvPr/>
          </p:nvSpPr>
          <p:spPr>
            <a:xfrm>
              <a:off x="0" y="0"/>
              <a:ext cx="733035" cy="10369433"/>
            </a:xfrm>
            <a:custGeom>
              <a:avLst/>
              <a:gdLst/>
              <a:ahLst/>
              <a:cxnLst/>
              <a:rect l="l" t="t" r="r" b="b"/>
              <a:pathLst>
                <a:path w="733035" h="10369433">
                  <a:moveTo>
                    <a:pt x="140819" y="0"/>
                  </a:moveTo>
                  <a:lnTo>
                    <a:pt x="592216" y="0"/>
                  </a:lnTo>
                  <a:cubicBezTo>
                    <a:pt x="629563" y="0"/>
                    <a:pt x="665381" y="14836"/>
                    <a:pt x="691790" y="41245"/>
                  </a:cubicBezTo>
                  <a:cubicBezTo>
                    <a:pt x="718199" y="67654"/>
                    <a:pt x="733035" y="103472"/>
                    <a:pt x="733035" y="140819"/>
                  </a:cubicBezTo>
                  <a:lnTo>
                    <a:pt x="733035" y="10228614"/>
                  </a:lnTo>
                  <a:cubicBezTo>
                    <a:pt x="733035" y="10265961"/>
                    <a:pt x="718199" y="10301779"/>
                    <a:pt x="691790" y="10328188"/>
                  </a:cubicBezTo>
                  <a:cubicBezTo>
                    <a:pt x="665381" y="10354597"/>
                    <a:pt x="629563" y="10369433"/>
                    <a:pt x="592216" y="10369433"/>
                  </a:cubicBezTo>
                  <a:lnTo>
                    <a:pt x="140819" y="10369433"/>
                  </a:lnTo>
                  <a:cubicBezTo>
                    <a:pt x="103472" y="10369433"/>
                    <a:pt x="67654" y="10354597"/>
                    <a:pt x="41245" y="10328188"/>
                  </a:cubicBezTo>
                  <a:cubicBezTo>
                    <a:pt x="14836" y="10301779"/>
                    <a:pt x="0" y="10265961"/>
                    <a:pt x="0" y="10228614"/>
                  </a:cubicBezTo>
                  <a:lnTo>
                    <a:pt x="0" y="140819"/>
                  </a:lnTo>
                  <a:cubicBezTo>
                    <a:pt x="0" y="103472"/>
                    <a:pt x="14836" y="67654"/>
                    <a:pt x="41245" y="41245"/>
                  </a:cubicBezTo>
                  <a:cubicBezTo>
                    <a:pt x="67654" y="14836"/>
                    <a:pt x="103472" y="0"/>
                    <a:pt x="140819" y="0"/>
                  </a:cubicBezTo>
                  <a:close/>
                </a:path>
              </a:pathLst>
            </a:custGeom>
            <a:solidFill>
              <a:srgbClr val="E4E8F1"/>
            </a:solid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E5F35D2F-00A9-0E4E-982A-E34C01725FC2}"/>
                </a:ext>
              </a:extLst>
            </p:cNvPr>
            <p:cNvSpPr txBox="1"/>
            <p:nvPr/>
          </p:nvSpPr>
          <p:spPr>
            <a:xfrm>
              <a:off x="0" y="-28575"/>
              <a:ext cx="733035" cy="10398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id="{E900B298-3EB2-7B49-9A39-8D07634458DD}"/>
              </a:ext>
            </a:extLst>
          </p:cNvPr>
          <p:cNvGrpSpPr/>
          <p:nvPr/>
        </p:nvGrpSpPr>
        <p:grpSpPr>
          <a:xfrm>
            <a:off x="539579" y="565711"/>
            <a:ext cx="690469" cy="690469"/>
            <a:chOff x="0" y="0"/>
            <a:chExt cx="812800" cy="812800"/>
          </a:xfrm>
        </p:grpSpPr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id="{D1392AA9-47CF-B642-B77E-151D4CA285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BE6"/>
            </a:solidFill>
          </p:spPr>
        </p:sp>
        <p:sp>
          <p:nvSpPr>
            <p:cNvPr id="9" name="TextBox 40">
              <a:extLst>
                <a:ext uri="{FF2B5EF4-FFF2-40B4-BE49-F238E27FC236}">
                  <a16:creationId xmlns:a16="http://schemas.microsoft.com/office/drawing/2014/main" id="{D2965EB4-4085-C344-956F-B31841CB09E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91"/>
                </a:lnSpc>
              </a:pPr>
              <a:endParaRPr sz="1200"/>
            </a:p>
          </p:txBody>
        </p:sp>
      </p:grpSp>
      <p:sp>
        <p:nvSpPr>
          <p:cNvPr id="10" name="TextBox 49">
            <a:extLst>
              <a:ext uri="{FF2B5EF4-FFF2-40B4-BE49-F238E27FC236}">
                <a16:creationId xmlns:a16="http://schemas.microsoft.com/office/drawing/2014/main" id="{57F448FE-3EA1-6D42-9B69-39C771CE5E0B}"/>
              </a:ext>
            </a:extLst>
          </p:cNvPr>
          <p:cNvSpPr txBox="1"/>
          <p:nvPr/>
        </p:nvSpPr>
        <p:spPr>
          <a:xfrm>
            <a:off x="2453167" y="706757"/>
            <a:ext cx="366925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8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NAUSEA , VOMITO E DISFAGIA</a:t>
            </a:r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3D1F7645-C99C-C441-ABE6-B0B8E5808EF0}"/>
              </a:ext>
            </a:extLst>
          </p:cNvPr>
          <p:cNvSpPr/>
          <p:nvPr/>
        </p:nvSpPr>
        <p:spPr>
          <a:xfrm>
            <a:off x="949546" y="565711"/>
            <a:ext cx="690469" cy="6904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A678"/>
          </a:solidFill>
        </p:spPr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86CD35D5-E3A9-C54E-B70F-0B5A99D21DE4}"/>
              </a:ext>
            </a:extLst>
          </p:cNvPr>
          <p:cNvSpPr/>
          <p:nvPr/>
        </p:nvSpPr>
        <p:spPr>
          <a:xfrm>
            <a:off x="1329988" y="565711"/>
            <a:ext cx="690469" cy="6904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DDB3E"/>
          </a:solidFill>
        </p:spPr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52398C-1C39-7A48-A5ED-A5C0C3C12075}"/>
              </a:ext>
            </a:extLst>
          </p:cNvPr>
          <p:cNvSpPr txBox="1"/>
          <p:nvPr/>
        </p:nvSpPr>
        <p:spPr>
          <a:xfrm>
            <a:off x="884813" y="1490008"/>
            <a:ext cx="10436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it-IT" sz="2000" dirty="0"/>
          </a:p>
          <a:p>
            <a:pPr marL="285750" indent="-285750" algn="just">
              <a:buFontTx/>
              <a:buChar char="-"/>
            </a:pPr>
            <a:r>
              <a:rPr lang="it-IT" sz="2000" dirty="0"/>
              <a:t>Complicanze a breve termine più frequentemente riportate dai pazienti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Riconducibili prevalentemente ad errori dietetico-comportamentali 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In caso di persistenza di nausea e vomito, in assenza di miglioramenti con le indicazioni specifiche necessario approfondimento</a:t>
            </a:r>
          </a:p>
          <a:p>
            <a:pPr marL="285750" indent="-285750" algn="just">
              <a:buFontTx/>
              <a:buChar char="-"/>
            </a:pPr>
            <a:r>
              <a:rPr lang="it-IT" sz="2000" b="1" dirty="0"/>
              <a:t>Nausea e vomito talvolta legati anche alla modifica del gusto e all’avversione che ne consegue verso alcuni cibi </a:t>
            </a:r>
          </a:p>
          <a:p>
            <a:pPr algn="just"/>
            <a:endParaRPr lang="it-IT" sz="20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4614A22-BA47-3244-95A7-C50DD18BB5AE}"/>
              </a:ext>
            </a:extLst>
          </p:cNvPr>
          <p:cNvSpPr txBox="1"/>
          <p:nvPr/>
        </p:nvSpPr>
        <p:spPr>
          <a:xfrm>
            <a:off x="1031405" y="4570046"/>
            <a:ext cx="10182027" cy="132343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1B1B1B"/>
                </a:solidFill>
              </a:rPr>
              <a:t>Maggior «sensibilità» </a:t>
            </a:r>
            <a:r>
              <a:rPr lang="it-IT" sz="2000" b="1" i="0" dirty="0">
                <a:solidFill>
                  <a:srgbClr val="1B1B1B"/>
                </a:solidFill>
                <a:effectLst/>
              </a:rPr>
              <a:t>gusto dolce </a:t>
            </a:r>
            <a:r>
              <a:rPr lang="it-IT" sz="2000" b="0" i="0" dirty="0">
                <a:solidFill>
                  <a:srgbClr val="1B1B1B"/>
                </a:solidFill>
                <a:effectLst/>
              </a:rPr>
              <a:t>(che può contribuire a una riduzione dell'assunzione di alimenti ad alto contenuto calorico contribuendo al successo dell'intervento</a:t>
            </a:r>
            <a:r>
              <a:rPr lang="it-IT" sz="2000" dirty="0">
                <a:solidFill>
                  <a:srgbClr val="1B1B1B"/>
                </a:solidFill>
              </a:rPr>
              <a:t>) </a:t>
            </a:r>
            <a:r>
              <a:rPr lang="it-IT" sz="2000" b="0" i="0" dirty="0">
                <a:solidFill>
                  <a:srgbClr val="1B1B1B"/>
                </a:solidFill>
                <a:effectLst/>
              </a:rPr>
              <a:t>e del </a:t>
            </a:r>
            <a:r>
              <a:rPr lang="it-IT" sz="2000" b="1" i="0" dirty="0">
                <a:solidFill>
                  <a:srgbClr val="1B1B1B"/>
                </a:solidFill>
                <a:effectLst/>
              </a:rPr>
              <a:t>gusto </a:t>
            </a:r>
            <a:r>
              <a:rPr lang="it-IT" sz="2000" b="1" i="0" dirty="0" err="1">
                <a:solidFill>
                  <a:srgbClr val="1B1B1B"/>
                </a:solidFill>
                <a:effectLst/>
              </a:rPr>
              <a:t>umami</a:t>
            </a:r>
            <a:r>
              <a:rPr lang="it-IT" sz="2000" b="1" i="0" dirty="0">
                <a:solidFill>
                  <a:srgbClr val="1B1B1B"/>
                </a:solidFill>
                <a:effectLst/>
              </a:rPr>
              <a:t> </a:t>
            </a:r>
            <a:r>
              <a:rPr lang="it-IT" sz="2000" b="0" i="0" dirty="0">
                <a:solidFill>
                  <a:srgbClr val="1B1B1B"/>
                </a:solidFill>
                <a:effectLst/>
              </a:rPr>
              <a:t>(correlato alle risposte appetitive alle proteine, questo  potrebbe spiegare la riduzione delle preferenze per alimenti ricchi di proteine ​​segnalate dai soggetti dopo l'intervento chirurgico)</a:t>
            </a:r>
            <a:endParaRPr lang="it-IT" sz="20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B8B27BD-305E-E24A-B86E-8CC0B83DF71E}"/>
              </a:ext>
            </a:extLst>
          </p:cNvPr>
          <p:cNvSpPr txBox="1"/>
          <p:nvPr/>
        </p:nvSpPr>
        <p:spPr>
          <a:xfrm>
            <a:off x="7746569" y="6418978"/>
            <a:ext cx="444543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300" b="0" i="1" dirty="0" err="1">
                <a:effectLst/>
                <a:latin typeface="system-ui"/>
              </a:rPr>
              <a:t>Nutrients</a:t>
            </a:r>
            <a:r>
              <a:rPr lang="it-IT" sz="1300" b="0" i="1" dirty="0">
                <a:effectLst/>
                <a:latin typeface="system-ui"/>
              </a:rPr>
              <a:t>. 2021 </a:t>
            </a:r>
            <a:r>
              <a:rPr lang="it-IT" sz="1300" b="0" i="1" dirty="0" err="1">
                <a:effectLst/>
                <a:latin typeface="system-ui"/>
              </a:rPr>
              <a:t>Jan</a:t>
            </a:r>
            <a:r>
              <a:rPr lang="it-IT" sz="1300" b="0" i="1" dirty="0">
                <a:effectLst/>
                <a:latin typeface="system-ui"/>
              </a:rPr>
              <a:t> 16;13(1):250. </a:t>
            </a:r>
            <a:r>
              <a:rPr lang="it-IT" sz="1300" b="0" i="1" dirty="0" err="1">
                <a:effectLst/>
                <a:latin typeface="system-ui"/>
              </a:rPr>
              <a:t>doi</a:t>
            </a:r>
            <a:r>
              <a:rPr lang="it-IT" sz="1300" b="0" i="1" dirty="0">
                <a:effectLst/>
                <a:latin typeface="system-ui"/>
              </a:rPr>
              <a:t>: 10.3390/nu13010250</a:t>
            </a:r>
            <a:r>
              <a:rPr lang="it-IT" sz="1300" b="0" i="0" dirty="0">
                <a:solidFill>
                  <a:srgbClr val="5B616B"/>
                </a:solidFill>
                <a:effectLst/>
                <a:latin typeface="system-ui"/>
              </a:rPr>
              <a:t>.</a:t>
            </a:r>
            <a:endParaRPr lang="it-IT" sz="1300" dirty="0"/>
          </a:p>
        </p:txBody>
      </p:sp>
      <p:sp>
        <p:nvSpPr>
          <p:cNvPr id="17" name="Freccia giù 16">
            <a:extLst>
              <a:ext uri="{FF2B5EF4-FFF2-40B4-BE49-F238E27FC236}">
                <a16:creationId xmlns:a16="http://schemas.microsoft.com/office/drawing/2014/main" id="{EF984178-1954-B24C-82A6-9A8BA0A70709}"/>
              </a:ext>
            </a:extLst>
          </p:cNvPr>
          <p:cNvSpPr/>
          <p:nvPr/>
        </p:nvSpPr>
        <p:spPr>
          <a:xfrm>
            <a:off x="5908619" y="3871518"/>
            <a:ext cx="374761" cy="55054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38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3338</TotalTime>
  <Words>899</Words>
  <Application>Microsoft Macintosh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Montserrat Bold</vt:lpstr>
      <vt:lpstr>system-ui</vt:lpstr>
      <vt:lpstr>Wingdings</vt:lpstr>
      <vt:lpstr>RetrospectVTI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barbara martinelli</cp:lastModifiedBy>
  <cp:revision>166</cp:revision>
  <dcterms:created xsi:type="dcterms:W3CDTF">2022-02-27T17:36:31Z</dcterms:created>
  <dcterms:modified xsi:type="dcterms:W3CDTF">2025-12-15T17:34:00Z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